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Abril Fatface"/>
      <p:regular r:id="rId34"/>
    </p:embeddedFont>
    <p:embeddedFont>
      <p:font typeface="Poppins"/>
      <p:regular r:id="rId35"/>
      <p:bold r:id="rId36"/>
      <p:italic r:id="rId37"/>
      <p:boldItalic r:id="rId38"/>
    </p:embeddedFont>
    <p:embeddedFont>
      <p:font typeface="Antic Slab"/>
      <p:regular r:id="rId39"/>
    </p:embeddedFont>
    <p:embeddedFont>
      <p:font typeface="Calistoga"/>
      <p:regular r:id="rId40"/>
    </p:embeddedFont>
    <p:embeddedFont>
      <p:font typeface="Homemade Appl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DF00F2-73EF-4231-BDEE-B1A936276B95}">
  <a:tblStyle styleId="{CEDF00F2-73EF-4231-BDEE-B1A936276B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listoga-regular.fntdata"/><Relationship Id="rId20" Type="http://schemas.openxmlformats.org/officeDocument/2006/relationships/slide" Target="slides/slide14.xml"/><Relationship Id="rId41" Type="http://schemas.openxmlformats.org/officeDocument/2006/relationships/font" Target="fonts/HomemadeApple-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oppins-regular.fntdata"/><Relationship Id="rId12" Type="http://schemas.openxmlformats.org/officeDocument/2006/relationships/slide" Target="slides/slide6.xml"/><Relationship Id="rId34" Type="http://schemas.openxmlformats.org/officeDocument/2006/relationships/font" Target="fonts/AbrilFatface-regular.fntdata"/><Relationship Id="rId15" Type="http://schemas.openxmlformats.org/officeDocument/2006/relationships/slide" Target="slides/slide9.xml"/><Relationship Id="rId37" Type="http://schemas.openxmlformats.org/officeDocument/2006/relationships/font" Target="fonts/Poppins-italic.fntdata"/><Relationship Id="rId14" Type="http://schemas.openxmlformats.org/officeDocument/2006/relationships/slide" Target="slides/slide8.xml"/><Relationship Id="rId36" Type="http://schemas.openxmlformats.org/officeDocument/2006/relationships/font" Target="fonts/Poppins-bold.fntdata"/><Relationship Id="rId17" Type="http://schemas.openxmlformats.org/officeDocument/2006/relationships/slide" Target="slides/slide11.xml"/><Relationship Id="rId39" Type="http://schemas.openxmlformats.org/officeDocument/2006/relationships/font" Target="fonts/AnticSlab-regular.fntdata"/><Relationship Id="rId16" Type="http://schemas.openxmlformats.org/officeDocument/2006/relationships/slide" Target="slides/slide10.xml"/><Relationship Id="rId38" Type="http://schemas.openxmlformats.org/officeDocument/2006/relationships/font" Target="fonts/Poppi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happy to share our project on particle wafer image classification, a critical aspect of semiconductor manufacturing.</a:t>
            </a:r>
            <a:endParaRPr/>
          </a:p>
          <a:p>
            <a:pPr indent="0" lvl="0" marL="0" rtl="0" algn="l">
              <a:spcBef>
                <a:spcPts val="0"/>
              </a:spcBef>
              <a:spcAft>
                <a:spcPts val="0"/>
              </a:spcAft>
              <a:buNone/>
            </a:pPr>
            <a:r>
              <a:rPr lang="en"/>
              <a:t>Our goal is to develop a machine learning model that can accurately identify and classify defects on wafer maps, improving efficiency and product quality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050c678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050c678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For our group, we needed to see how the images of the wafers looked. This allowed us to comprehend what the failure types looked like as well as help us understand the necessity of reshaping the images.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050c678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f050c678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In this slide, on the right you can see the distribution of the failure types without any preprocessing. [] does not give us any useable label information which unfortunately is the most common label. Additionally, many of the failure counts had extremely low value counts which was a huge class </a:t>
            </a:r>
            <a:r>
              <a:rPr lang="en"/>
              <a:t>imbalance</a:t>
            </a:r>
            <a:r>
              <a:rPr lang="en"/>
              <a:t>. We will go over how we downselected the failure types to focus on in a later slide.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f050c6783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f050c6783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Another important part of our EDA that we wanted to go into was the distribution of wafer map dimensions. We can see from the histogram on the right that there are many images with different dimensions, and the majority of those dimensions are not at a 1 to 1 scale. This showed that we would need to consider reshaping.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here is Akanksha to talk about our preprocessing procedures.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c05ff40e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c05ff40e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Akanksha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1c3728c19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1c3728c1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are focusing on the images and failure type in this project. First, we cleaned up the failure type column, then we narrowed down to the five failure types </a:t>
            </a:r>
            <a:r>
              <a:rPr lang="en">
                <a:solidFill>
                  <a:schemeClr val="dk1"/>
                </a:solidFill>
              </a:rPr>
              <a:t>that</a:t>
            </a:r>
            <a:r>
              <a:rPr lang="en">
                <a:solidFill>
                  <a:schemeClr val="dk1"/>
                </a:solidFill>
              </a:rPr>
              <a:t> we want to analyze based on the other failure types having too few samples and forgoed the unknown failure type. We then reshaped, and </a:t>
            </a:r>
            <a:r>
              <a:rPr lang="en">
                <a:solidFill>
                  <a:schemeClr val="dk1"/>
                </a:solidFill>
              </a:rPr>
              <a:t>resized</a:t>
            </a:r>
            <a:r>
              <a:rPr lang="en">
                <a:solidFill>
                  <a:schemeClr val="dk1"/>
                </a:solidFill>
              </a:rPr>
              <a:t> our data so all our images of various dimensions have a uniform 50x50 dimension. In order to resize, we used cv2’s resize method with inter_nearest interpolation whose function resizes an image by assigning the nearest pixel value from the source to the destination. We also normalized the images by scaling the pixel values to have a zero mean and a variance of one . Then we encoded the failure type labels and you can see what the encodings correspond to in the table to the right. After </a:t>
            </a:r>
            <a:r>
              <a:rPr lang="en">
                <a:solidFill>
                  <a:schemeClr val="dk1"/>
                </a:solidFill>
              </a:rPr>
              <a:t>completing</a:t>
            </a:r>
            <a:r>
              <a:rPr lang="en">
                <a:solidFill>
                  <a:schemeClr val="dk1"/>
                </a:solidFill>
              </a:rPr>
              <a:t> the initial preprocessing steps, we have a little over 170k images. From the table to the right you can see that class imbalances still exist especially between none and the other failure types. We will talk about how we handled that shortly.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065f3cd4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f065f3cd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slide shows what images of various dimensions look like after they have been resized to have a uniform 50x50 dimension.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065f3cd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065f3cd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the </a:t>
            </a:r>
            <a:r>
              <a:rPr lang="en">
                <a:solidFill>
                  <a:schemeClr val="dk1"/>
                </a:solidFill>
              </a:rPr>
              <a:t>initial preprocessing, we shuffled the data and divided it into a 60/20/20 split where the training set got 60% of the data and the validation set and test set got 20% each. We tried to tackle the class imbalances shown in the training data distribution with downsampling and data augmentation.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c05ff40e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1c05ff40e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downsampled the None (0) failure type from 88k to 6000. This step prevents the model from being biased towards the majority class. Other failure types with fewer images were augmented to reach 6,000 images per class. We chose 6,000 as the standard sample size because the class with the second-highest number of images had slightly fewer than 6,000 images and all other classes had at least 2,000 images. This choice ensures that the standard is based on the existing distribution of data. The ImageDataGenerator was utilized for image augmentation. This process artificially increased the dataset size by applying transformations such as rotations, translations, zooming, and flipping.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c05ff40e8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1c05ff40e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1c05ff40e8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1c05ff40e8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Akanksha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baseline model predicts the majority class None (0) for all inputs, achieving a training </a:t>
            </a:r>
            <a:r>
              <a:rPr lang="en"/>
              <a:t>accuracy of 86.59% and a validation accuracy of 86.78%. This model serves as a simple benchmark to measure the performance of more complex models. Any advanced model should aim to exceed these accuracy metrics to demonstrate significant improvement.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c05ff40e8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c05ff40e8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this is our team,</a:t>
            </a:r>
            <a:endParaRPr/>
          </a:p>
          <a:p>
            <a:pPr indent="0" lvl="0" marL="0" rtl="0" algn="l">
              <a:spcBef>
                <a:spcPts val="0"/>
              </a:spcBef>
              <a:spcAft>
                <a:spcPts val="0"/>
              </a:spcAft>
              <a:buNone/>
            </a:pPr>
            <a:r>
              <a:rPr lang="en"/>
              <a:t>Alexandra, Matthew, Akanksha, and myself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c05ff40e8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c05ff40e8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our hyperparameter tuning, we elected to use this table to guide our experimentation. In the first column, you can see that we started with a Sequential CNN model, tuned hyperparameters there, and then moved over to a Functional CNN model and continued tuning. The hyperparameters we experimented with were kernel size, activation types, optimizers, and regularization techniques. For kernel sizes, we moved from a (3,3) kernel to a (5,5) kernel and saw slight improvement in the functional model. We also saw slight improvements in the sequential model moving from a “tanh” activation to a ReLU activation (but not in the functional model). The largest difference we saw was in changing the optimizer from a stochastic gradient descent optimizer to an Adam optimizer. Then we saw another bump in accuracy by adding a dropout layer, which brought us to our final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1c05ff40e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1c05ff40e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final model, we ended up with a Functional Convolutional Neural Network </a:t>
            </a:r>
            <a:r>
              <a:rPr lang="en"/>
              <a:t>with</a:t>
            </a:r>
            <a:r>
              <a:rPr lang="en"/>
              <a:t> 3 Conv2D layers interspersed with 2 MaxPooling2D layers, before finishing it off by Flattening it, adding a Dropout layer, then a Dense fully-connected layer using a softmax activation. For our parameters, we used a ReLU activation, an Adam optimizer, a Kernel size of (5,5), and we also saw improvement with the addition of the dropout layer to randomly drop a number of hidden units at every iteration at a probability rate of 0.5. This ensures the model can’t rely on the activation of any given set of units, causing it to create redundancies and giving us a more robust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ended up with a testing accuracy of 0.862, a validation accuracy of 0.952, and a test accuracy of 0.953.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c05ff40e8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c05ff40e8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let the model run for 50 epochs, using an early stopping callback. As you can see from the charts describing the training and validation losses and accuracies, the metrics leveled out around 35 epochs. And you can also see that our validation accuracy is consistently higher than the training accuracy, this concerned us a bit but after some further research we learned that this is a normal side effect of using dropout and possibly also a degree of noise in our training set.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f063598ea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f063598ea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our confusion matrix. As you can see from the numbers along the diagonal, there were many more labels correctly predicted as the correct label than the incorrect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we were happy with the results. You can see some classes more difficulty than others, notably the Loc and Edge-Loc classes. But in our classification report which you can see to the left, we observed good rates of precision, recall, and macro averages overall, and a very high accuracy at 0.96.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063598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f063598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a:t>
            </a:r>
            <a:endParaRPr/>
          </a:p>
          <a:p>
            <a:pPr indent="0" lvl="0" marL="0" rtl="0" algn="l">
              <a:spcBef>
                <a:spcPts val="0"/>
              </a:spcBef>
              <a:spcAft>
                <a:spcPts val="0"/>
              </a:spcAft>
              <a:buNone/>
            </a:pPr>
            <a:r>
              <a:rPr lang="en"/>
              <a:t>Thank you to Alexandra for the </a:t>
            </a:r>
            <a:r>
              <a:rPr lang="en"/>
              <a:t>explanation</a:t>
            </a:r>
            <a:r>
              <a:rPr lang="en"/>
              <a:t> of our models. Overall in this project, we performed EDA to understand the limitations of our dataset. Then we preprocessed accordingly by only using data that was within our narrowed scope, which included dimension resizing, downsampling, and applying multiple augmentation methods. Finally, we ran several CNN models to achieve a final accuracy of 95.3%</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f0646145b7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f0646145b7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future avenues of work, we can investigate ways to ensure all failure types are represented, and explore fine-tuning pre-trained models for improved classification. </a:t>
            </a:r>
            <a:r>
              <a:rPr lang="en">
                <a:solidFill>
                  <a:schemeClr val="dk1"/>
                </a:solidFill>
              </a:rPr>
              <a:t>Given more time and increased resources, future work could include producing a model with a higher capacity by increasing parameters. A model like this was built, using additional layers, a KerasClassifier, and the KFold technique, but we lacked the adequate time and processing power to train it.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we can experiment with advanced data augmentation techniques such as gaussian noise, blurring, and random erasing to create more robust and diverse images.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1c05ff40e8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1c05ff40e8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you’d like to review our notebooks, here is the link to our Google Drive.</a:t>
            </a:r>
            <a:endParaRPr/>
          </a:p>
          <a:p>
            <a:pPr indent="0" lvl="0" marL="0" rtl="0" algn="l">
              <a:spcBef>
                <a:spcPts val="0"/>
              </a:spcBef>
              <a:spcAft>
                <a:spcPts val="0"/>
              </a:spcAft>
              <a:buNone/>
            </a:pPr>
            <a:r>
              <a:rPr lang="en"/>
              <a:t>Are there any final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https://drive.google.com/drive/u/0/folders/1ocI6PXbdOnOndN1iRujXDhd-iAN3vcp5</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063598ea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063598ea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1c05ff40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1c05ff40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overview of our main discussion: we'll cover the background, EDA, data preprocessing, and model development.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0646145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f0646145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c05ff40e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c05ff40e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a:t>
            </a:r>
            <a:r>
              <a:rPr lang="en"/>
              <a:t>!! Semiconductor!</a:t>
            </a:r>
            <a:endParaRPr/>
          </a:p>
          <a:p>
            <a:pPr indent="0" lvl="0" marL="0" rtl="0" algn="l">
              <a:spcBef>
                <a:spcPts val="0"/>
              </a:spcBef>
              <a:spcAft>
                <a:spcPts val="0"/>
              </a:spcAft>
              <a:buNone/>
            </a:pPr>
            <a:r>
              <a:rPr lang="en"/>
              <a:t>These tiny marvels are the backbone of the modern technology, powering everything from our smartphones to supercomputers.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imagine a world without semiconductors..</a:t>
            </a:r>
            <a:endParaRPr/>
          </a:p>
          <a:p>
            <a:pPr indent="0" lvl="0" marL="0" rtl="0" algn="l">
              <a:spcBef>
                <a:spcPts val="0"/>
              </a:spcBef>
              <a:spcAft>
                <a:spcPts val="0"/>
              </a:spcAft>
              <a:buNone/>
            </a:pPr>
            <a:r>
              <a:rPr lang="en"/>
              <a:t>That means.. no Netflix, no video games, and no-many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t>
            </a:r>
            <a:r>
              <a:rPr lang="en"/>
              <a:t>industry</a:t>
            </a:r>
            <a:r>
              <a:rPr lang="en"/>
              <a:t> is beyond significant, it’s the pulse of the tech </a:t>
            </a:r>
            <a:r>
              <a:rPr lang="en"/>
              <a:t>world</a:t>
            </a:r>
            <a:r>
              <a:rPr lang="en"/>
              <a:t>, and this is the key </a:t>
            </a:r>
            <a:r>
              <a:rPr lang="en"/>
              <a:t>ingredient</a:t>
            </a:r>
            <a:r>
              <a:rPr lang="en"/>
              <a:t> to drive innovation.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of course I have throw the buzzword of the year.. </a:t>
            </a:r>
            <a:endParaRPr/>
          </a:p>
          <a:p>
            <a:pPr indent="0" lvl="0" marL="0" rtl="0" algn="l">
              <a:spcBef>
                <a:spcPts val="0"/>
              </a:spcBef>
              <a:spcAft>
                <a:spcPts val="0"/>
              </a:spcAft>
              <a:buNone/>
            </a:pPr>
            <a:r>
              <a:rPr lang="en"/>
              <a:t>AI, machine learning. </a:t>
            </a:r>
            <a:endParaRPr/>
          </a:p>
          <a:p>
            <a:pPr indent="0" lvl="0" marL="0" rtl="0" algn="l">
              <a:spcBef>
                <a:spcPts val="0"/>
              </a:spcBef>
              <a:spcAft>
                <a:spcPts val="0"/>
              </a:spcAft>
              <a:buNone/>
            </a:pPr>
            <a:r>
              <a:rPr lang="en"/>
              <a:t>What does it have to do with semiconductors, you may think..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 chips, like GPUs.. TPUs, are specifically designed to handle the massive </a:t>
            </a:r>
            <a:r>
              <a:rPr lang="en"/>
              <a:t>computation</a:t>
            </a:r>
            <a:r>
              <a:rPr lang="en"/>
              <a:t> demands of AI tasks, </a:t>
            </a:r>
            <a:endParaRPr/>
          </a:p>
          <a:p>
            <a:pPr indent="0" lvl="0" marL="0" rtl="0" algn="l">
              <a:spcBef>
                <a:spcPts val="0"/>
              </a:spcBef>
              <a:spcAft>
                <a:spcPts val="0"/>
              </a:spcAft>
              <a:buNone/>
            </a:pPr>
            <a:r>
              <a:rPr lang="en"/>
              <a:t>accelerating deep learning processes</a:t>
            </a:r>
            <a:endParaRPr/>
          </a:p>
          <a:p>
            <a:pPr indent="0" lvl="0" marL="0" rtl="0" algn="l">
              <a:spcBef>
                <a:spcPts val="0"/>
              </a:spcBef>
              <a:spcAft>
                <a:spcPts val="0"/>
              </a:spcAft>
              <a:buNone/>
            </a:pPr>
            <a:r>
              <a:rPr lang="en"/>
              <a:t>enabling real-time decision-making.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to our next point, the quest for high-quality chips and chiplets.</a:t>
            </a:r>
            <a:endParaRPr/>
          </a:p>
          <a:p>
            <a:pPr indent="0" lvl="0" marL="0" rtl="0" algn="l">
              <a:spcBef>
                <a:spcPts val="0"/>
              </a:spcBef>
              <a:spcAft>
                <a:spcPts val="0"/>
              </a:spcAft>
              <a:buNone/>
            </a:pPr>
            <a:r>
              <a:rPr lang="en"/>
              <a:t>These are the gourmet ingredients in our tech recipes.</a:t>
            </a:r>
            <a:endParaRPr/>
          </a:p>
          <a:p>
            <a:pPr indent="0" lvl="0" marL="0" rtl="0" algn="l">
              <a:spcBef>
                <a:spcPts val="0"/>
              </a:spcBef>
              <a:spcAft>
                <a:spcPts val="0"/>
              </a:spcAft>
              <a:buNone/>
            </a:pPr>
            <a:r>
              <a:rPr lang="en"/>
              <a:t>This is similar to how a top chef needs the best </a:t>
            </a:r>
            <a:r>
              <a:rPr lang="en"/>
              <a:t>produce to create the best dish..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t>
            </a:r>
            <a:r>
              <a:rPr lang="en"/>
              <a:t>he tech </a:t>
            </a:r>
            <a:r>
              <a:rPr lang="en"/>
              <a:t>industry</a:t>
            </a:r>
            <a:r>
              <a:rPr lang="en"/>
              <a:t> needs  top quality chips to deliver stellar performance.</a:t>
            </a:r>
            <a:endParaRPr/>
          </a:p>
          <a:p>
            <a:pPr indent="0" lvl="0" marL="0" rtl="0" algn="l">
              <a:spcBef>
                <a:spcPts val="0"/>
              </a:spcBef>
              <a:spcAft>
                <a:spcPts val="0"/>
              </a:spcAft>
              <a:buNone/>
            </a:pPr>
            <a:r>
              <a:rPr lang="en"/>
              <a:t>High-quality chips mean faster processing, better energy efficiency, and ultimately an overall better user experience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 would to discuss the challenge of maintaining the cleanliness in wafer processing.</a:t>
            </a:r>
            <a:endParaRPr/>
          </a:p>
          <a:p>
            <a:pPr indent="0" lvl="0" marL="0" rtl="0" algn="l">
              <a:spcBef>
                <a:spcPts val="0"/>
              </a:spcBef>
              <a:spcAft>
                <a:spcPts val="0"/>
              </a:spcAft>
              <a:buNone/>
            </a:pPr>
            <a:r>
              <a:rPr lang="en"/>
              <a:t>Trying to maintain the cleanliness in this industry is akin to trying to bake a perfect cake in a dusty storm.</a:t>
            </a:r>
            <a:endParaRPr/>
          </a:p>
          <a:p>
            <a:pPr indent="0" lvl="0" marL="0" rtl="0" algn="l">
              <a:spcBef>
                <a:spcPts val="0"/>
              </a:spcBef>
              <a:spcAft>
                <a:spcPts val="0"/>
              </a:spcAft>
              <a:buNone/>
            </a:pPr>
            <a:r>
              <a:rPr lang="en"/>
              <a:t>The tiniest particle can ruin the entire batch.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imagine </a:t>
            </a:r>
            <a:r>
              <a:rPr lang="en"/>
              <a:t>spending</a:t>
            </a:r>
            <a:r>
              <a:rPr lang="en"/>
              <a:t> millions on a production line only to have it be compromised by a speck of dust..</a:t>
            </a:r>
            <a:endParaRPr/>
          </a:p>
          <a:p>
            <a:pPr indent="0" lvl="0" marL="0" rtl="0" algn="l">
              <a:spcBef>
                <a:spcPts val="0"/>
              </a:spcBef>
              <a:spcAft>
                <a:spcPts val="0"/>
              </a:spcAft>
              <a:buNone/>
            </a:pPr>
            <a:r>
              <a:rPr lang="en"/>
              <a:t>This is the reality of the semiconductor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massive challenge, and the impact on the final product can be huge.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0646145b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0646145b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solutions and </a:t>
            </a:r>
            <a:r>
              <a:rPr lang="en"/>
              <a:t>challenges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Right now, identifying particle patterns is a bit like playing detective..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Tech/Engineers manually </a:t>
            </a:r>
            <a:r>
              <a:rPr lang="en"/>
              <a:t>inspect</a:t>
            </a:r>
            <a:r>
              <a:rPr lang="en"/>
              <a:t> wafermaps to spot issues.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corrective action kicks in only after a problem occurs at the end of the line, </a:t>
            </a:r>
            <a:r>
              <a:rPr lang="en"/>
              <a:t>making</a:t>
            </a:r>
            <a:r>
              <a:rPr lang="en"/>
              <a:t> it more reactive than proactive.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labor-intensive, </a:t>
            </a:r>
            <a:endParaRPr/>
          </a:p>
          <a:p>
            <a:pPr indent="0" lvl="0" marL="0" rtl="0" algn="l">
              <a:spcBef>
                <a:spcPts val="0"/>
              </a:spcBef>
              <a:spcAft>
                <a:spcPts val="0"/>
              </a:spcAft>
              <a:buNone/>
            </a:pPr>
            <a:r>
              <a:rPr lang="en"/>
              <a:t>prone to human error, </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Let’s face it.. Not the most efficient way to catch contamination early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a:t>
            </a:r>
            <a:endParaRPr/>
          </a:p>
          <a:p>
            <a:pPr indent="0" lvl="0" marL="0" rtl="0" algn="l">
              <a:spcBef>
                <a:spcPts val="0"/>
              </a:spcBef>
              <a:spcAft>
                <a:spcPts val="0"/>
              </a:spcAft>
              <a:buNone/>
            </a:pPr>
            <a:r>
              <a:rPr lang="en"/>
              <a:t>Because we only </a:t>
            </a:r>
            <a:r>
              <a:rPr lang="en"/>
              <a:t>catch</a:t>
            </a:r>
            <a:r>
              <a:rPr lang="en"/>
              <a:t> these issues at the end of the processing line, </a:t>
            </a:r>
            <a:endParaRPr/>
          </a:p>
          <a:p>
            <a:pPr indent="0" lvl="0" marL="0" rtl="0" algn="l">
              <a:spcBef>
                <a:spcPts val="0"/>
              </a:spcBef>
              <a:spcAft>
                <a:spcPts val="0"/>
              </a:spcAft>
              <a:buNone/>
            </a:pPr>
            <a:r>
              <a:rPr lang="en"/>
              <a:t>there’s a </a:t>
            </a:r>
            <a:r>
              <a:rPr lang="en"/>
              <a:t>significant</a:t>
            </a:r>
            <a:r>
              <a:rPr lang="en"/>
              <a:t> lag between when </a:t>
            </a:r>
            <a:r>
              <a:rPr lang="en"/>
              <a:t>contamination</a:t>
            </a:r>
            <a:r>
              <a:rPr lang="en"/>
              <a:t> happens and when we actually detect it.</a:t>
            </a:r>
            <a:endParaRPr/>
          </a:p>
          <a:p>
            <a:pPr indent="0" lvl="0" marL="0" rtl="0" algn="l">
              <a:spcBef>
                <a:spcPts val="0"/>
              </a:spcBef>
              <a:spcAft>
                <a:spcPts val="0"/>
              </a:spcAft>
              <a:buNone/>
            </a:pPr>
            <a:r>
              <a:rPr lang="en"/>
              <a:t>This is problematic..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put into perspective, that’s like finding out your ship has a leak only when you’re halfway across the ocean!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delayed detection means that by the time we know there’s a problem, many wafers have already been </a:t>
            </a:r>
            <a:r>
              <a:rPr lang="en"/>
              <a:t>compromised</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let’s look at the impact on our production wafers.</a:t>
            </a:r>
            <a:endParaRPr/>
          </a:p>
          <a:p>
            <a:pPr indent="0" lvl="0" marL="0" rtl="0" algn="l">
              <a:spcBef>
                <a:spcPts val="0"/>
              </a:spcBef>
              <a:spcAft>
                <a:spcPts val="0"/>
              </a:spcAft>
              <a:buNone/>
            </a:pPr>
            <a:r>
              <a:rPr lang="en"/>
              <a:t>Ultimately, not only this reduces the yield of high-quality chips but also drives up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with this project is to flip the script -</a:t>
            </a:r>
            <a:endParaRPr/>
          </a:p>
          <a:p>
            <a:pPr indent="0" lvl="0" marL="0" rtl="0" algn="l">
              <a:spcBef>
                <a:spcPts val="0"/>
              </a:spcBef>
              <a:spcAft>
                <a:spcPts val="0"/>
              </a:spcAft>
              <a:buNone/>
            </a:pPr>
            <a:r>
              <a:rPr lang="en"/>
              <a:t>By using machine learning, we aim to detect potential </a:t>
            </a:r>
            <a:r>
              <a:rPr lang="en"/>
              <a:t>patterns associated with certain defect modes</a:t>
            </a:r>
            <a:r>
              <a:rPr lang="en"/>
              <a:t> as early as possible.</a:t>
            </a:r>
            <a:endParaRPr/>
          </a:p>
          <a:p>
            <a:pPr indent="0" lvl="0" marL="0" rtl="0" algn="l">
              <a:spcBef>
                <a:spcPts val="0"/>
              </a:spcBef>
              <a:spcAft>
                <a:spcPts val="0"/>
              </a:spcAft>
              <a:buNone/>
            </a:pPr>
            <a:r>
              <a:rPr lang="en"/>
              <a:t>This way we can alert engineers immediately to take corrective action before the problem snowballs..</a:t>
            </a:r>
            <a:endParaRPr/>
          </a:p>
          <a:p>
            <a:pPr indent="0" lvl="0" marL="0" rtl="0" algn="l">
              <a:spcBef>
                <a:spcPts val="0"/>
              </a:spcBef>
              <a:spcAft>
                <a:spcPts val="0"/>
              </a:spcAft>
              <a:buNone/>
            </a:pPr>
            <a:r>
              <a:rPr lang="en"/>
              <a:t>keeping our </a:t>
            </a:r>
            <a:r>
              <a:rPr lang="en"/>
              <a:t>production</a:t>
            </a:r>
            <a:r>
              <a:rPr lang="en"/>
              <a:t> lines running smoothly and efficiently.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0646145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0646145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to this project!</a:t>
            </a:r>
            <a:endParaRPr/>
          </a:p>
          <a:p>
            <a:pPr indent="0" lvl="0" marL="0" rtl="0" algn="l">
              <a:spcBef>
                <a:spcPts val="0"/>
              </a:spcBef>
              <a:spcAft>
                <a:spcPts val="0"/>
              </a:spcAft>
              <a:buNone/>
            </a:pPr>
            <a:r>
              <a:rPr lang="en"/>
              <a:t>The Data Background!!</a:t>
            </a:r>
            <a:br>
              <a:rPr lang="en"/>
            </a:br>
            <a:br>
              <a:rPr lang="en"/>
            </a:br>
            <a:r>
              <a:rPr lang="en"/>
              <a:t>For the data source, we utilized the WM-811K dataset which can be found on Kaggle.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dataset includes various </a:t>
            </a:r>
            <a:r>
              <a:rPr lang="en"/>
              <a:t>particle</a:t>
            </a:r>
            <a:r>
              <a:rPr lang="en"/>
              <a:t> defect types such as Center, Donut, Edge-Loc, just to name a few.</a:t>
            </a:r>
            <a:endParaRPr/>
          </a:p>
          <a:p>
            <a:pPr indent="0" lvl="0" marL="0" rtl="0" algn="l">
              <a:spcBef>
                <a:spcPts val="0"/>
              </a:spcBef>
              <a:spcAft>
                <a:spcPts val="0"/>
              </a:spcAft>
              <a:buNone/>
            </a:pPr>
            <a:r>
              <a:rPr lang="en"/>
              <a:t>Now, Because this data is labelled, this is an ideal opportunity for supervised learning. </a:t>
            </a:r>
            <a:endParaRPr/>
          </a:p>
          <a:p>
            <a:pPr indent="0" lvl="0" marL="0" rtl="0" algn="l">
              <a:spcBef>
                <a:spcPts val="0"/>
              </a:spcBef>
              <a:spcAft>
                <a:spcPts val="0"/>
              </a:spcAft>
              <a:buNone/>
            </a:pPr>
            <a:r>
              <a:rPr lang="en"/>
              <a:t>Specifically we will be </a:t>
            </a:r>
            <a:r>
              <a:rPr lang="en"/>
              <a:t>leveraging</a:t>
            </a:r>
            <a:r>
              <a:rPr lang="en"/>
              <a:t> on the Convolutional Neural Network to train 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 would like to pass to Matthew to discuss our EDA!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1c05ff40e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1c05ff40e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Thanks Max, we’ll be going into the Exploratory data analysis portion of our presentation.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c05ff40e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c05ff40e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First, the data that we were given from Kaggle was around eight hundred thousand rows by six columns</a:t>
            </a:r>
            <a:endParaRPr/>
          </a:p>
          <a:p>
            <a:pPr indent="0" lvl="0" marL="0" rtl="0" algn="l">
              <a:spcBef>
                <a:spcPts val="0"/>
              </a:spcBef>
              <a:spcAft>
                <a:spcPts val="0"/>
              </a:spcAft>
              <a:buNone/>
            </a:pPr>
            <a:r>
              <a:rPr lang="en"/>
              <a:t>These columns are listed on the slide, but I’d like for us to focus on the failure type column on the right. That will be the label column that we will be creating our CNNs 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2.png"/><Relationship Id="rId10" Type="http://schemas.openxmlformats.org/officeDocument/2006/relationships/image" Target="../media/image4.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3.png"/><Relationship Id="rId7" Type="http://schemas.openxmlformats.org/officeDocument/2006/relationships/hyperlink" Target="https://www.pinterest.com/slidesmania/" TargetMode="External"/><Relationship Id="rId8"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0" name="Shape 10"/>
        <p:cNvGrpSpPr/>
        <p:nvPr/>
      </p:nvGrpSpPr>
      <p:grpSpPr>
        <a:xfrm>
          <a:off x="0" y="0"/>
          <a:ext cx="0" cy="0"/>
          <a:chOff x="0" y="0"/>
          <a:chExt cx="0" cy="0"/>
        </a:xfrm>
      </p:grpSpPr>
      <p:sp>
        <p:nvSpPr>
          <p:cNvPr id="11" name="Google Shape;11;p2"/>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12" name="Google Shape;12;p2"/>
          <p:cNvSpPr txBox="1"/>
          <p:nvPr>
            <p:ph type="title"/>
          </p:nvPr>
        </p:nvSpPr>
        <p:spPr>
          <a:xfrm>
            <a:off x="834600" y="2762700"/>
            <a:ext cx="9941700" cy="1332600"/>
          </a:xfrm>
          <a:prstGeom prst="rect">
            <a:avLst/>
          </a:prstGeom>
        </p:spPr>
        <p:txBody>
          <a:bodyPr anchorCtr="0" anchor="ctr" bIns="121900" lIns="121900" spcFirstLastPara="1" rIns="121900" wrap="square" tIns="121900">
            <a:noAutofit/>
          </a:bodyPr>
          <a:lstStyle>
            <a:lvl1pPr indent="0" lvl="0" marL="0" marR="0" rtl="0">
              <a:lnSpc>
                <a:spcPct val="80000"/>
              </a:lnSpc>
              <a:spcBef>
                <a:spcPts val="0"/>
              </a:spcBef>
              <a:spcAft>
                <a:spcPts val="0"/>
              </a:spcAft>
              <a:buClr>
                <a:schemeClr val="dk1"/>
              </a:buClr>
              <a:buSzPts val="9000"/>
              <a:buFont typeface="Aldrich"/>
              <a:buNone/>
              <a:defRPr sz="65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cxnSp>
        <p:nvCxnSpPr>
          <p:cNvPr id="13" name="Google Shape;13;p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64" name="Shape 64"/>
        <p:cNvGrpSpPr/>
        <p:nvPr/>
      </p:nvGrpSpPr>
      <p:grpSpPr>
        <a:xfrm>
          <a:off x="0" y="0"/>
          <a:ext cx="0" cy="0"/>
          <a:chOff x="0" y="0"/>
          <a:chExt cx="0" cy="0"/>
        </a:xfrm>
      </p:grpSpPr>
      <p:sp>
        <p:nvSpPr>
          <p:cNvPr id="65" name="Google Shape;65;p11"/>
          <p:cNvSpPr txBox="1"/>
          <p:nvPr>
            <p:ph idx="1" type="subTitle"/>
          </p:nvPr>
        </p:nvSpPr>
        <p:spPr>
          <a:xfrm>
            <a:off x="41560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6" name="Google Shape;66;p11"/>
          <p:cNvSpPr txBox="1"/>
          <p:nvPr>
            <p:ph idx="2" type="subTitle"/>
          </p:nvPr>
        </p:nvSpPr>
        <p:spPr>
          <a:xfrm>
            <a:off x="277537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7" name="Google Shape;67;p11"/>
          <p:cNvSpPr txBox="1"/>
          <p:nvPr>
            <p:ph idx="3" type="subTitle"/>
          </p:nvPr>
        </p:nvSpPr>
        <p:spPr>
          <a:xfrm>
            <a:off x="5135153"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8" name="Google Shape;68;p11"/>
          <p:cNvSpPr txBox="1"/>
          <p:nvPr>
            <p:ph idx="4" type="subTitle"/>
          </p:nvPr>
        </p:nvSpPr>
        <p:spPr>
          <a:xfrm>
            <a:off x="7494930"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69" name="Google Shape;69;p11"/>
          <p:cNvSpPr txBox="1"/>
          <p:nvPr>
            <p:ph idx="5" type="subTitle"/>
          </p:nvPr>
        </p:nvSpPr>
        <p:spPr>
          <a:xfrm>
            <a:off x="9854707" y="2580825"/>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0" sz="3000">
                <a:latin typeface="Calistoga"/>
                <a:ea typeface="Calistoga"/>
                <a:cs typeface="Calistoga"/>
                <a:sym typeface="Calistoga"/>
              </a:defRPr>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0" name="Google Shape;70;p11"/>
          <p:cNvSpPr txBox="1"/>
          <p:nvPr>
            <p:ph type="title"/>
          </p:nvPr>
        </p:nvSpPr>
        <p:spPr>
          <a:xfrm>
            <a:off x="415600" y="821975"/>
            <a:ext cx="11436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1" name="Google Shape;71;p11"/>
          <p:cNvSpPr txBox="1"/>
          <p:nvPr>
            <p:ph idx="6" type="body"/>
          </p:nvPr>
        </p:nvSpPr>
        <p:spPr>
          <a:xfrm>
            <a:off x="415600" y="3503450"/>
            <a:ext cx="1997700" cy="1656000"/>
          </a:xfrm>
          <a:prstGeom prst="rect">
            <a:avLst/>
          </a:prstGeom>
        </p:spPr>
        <p:txBody>
          <a:bodyPr anchorCtr="0" anchor="t" bIns="121900" lIns="121900" spcFirstLastPara="1" rIns="121900" wrap="square" tIns="121900">
            <a:noAutofit/>
          </a:bodyPr>
          <a:lstStyle>
            <a:lvl1pPr indent="-330200" lvl="0" marL="457200" algn="ctr">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2" name="Google Shape;72;p11"/>
          <p:cNvSpPr txBox="1"/>
          <p:nvPr>
            <p:ph idx="7" type="body"/>
          </p:nvPr>
        </p:nvSpPr>
        <p:spPr>
          <a:xfrm>
            <a:off x="277537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3" name="Google Shape;73;p11"/>
          <p:cNvSpPr txBox="1"/>
          <p:nvPr>
            <p:ph idx="8" type="body"/>
          </p:nvPr>
        </p:nvSpPr>
        <p:spPr>
          <a:xfrm>
            <a:off x="513515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4" name="Google Shape;74;p11"/>
          <p:cNvSpPr txBox="1"/>
          <p:nvPr>
            <p:ph idx="9" type="body"/>
          </p:nvPr>
        </p:nvSpPr>
        <p:spPr>
          <a:xfrm>
            <a:off x="7494925"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5" name="Google Shape;75;p11"/>
          <p:cNvSpPr txBox="1"/>
          <p:nvPr>
            <p:ph idx="13" type="body"/>
          </p:nvPr>
        </p:nvSpPr>
        <p:spPr>
          <a:xfrm>
            <a:off x="9854700" y="3503450"/>
            <a:ext cx="1997700" cy="1656000"/>
          </a:xfrm>
          <a:prstGeom prst="rect">
            <a:avLst/>
          </a:prstGeom>
        </p:spPr>
        <p:txBody>
          <a:bodyPr anchorCtr="0" anchor="t" bIns="121900" lIns="121900" spcFirstLastPara="1" rIns="121900" wrap="square" tIns="121900">
            <a:noAutofit/>
          </a:bodyPr>
          <a:lstStyle>
            <a:lvl1pPr indent="-330200" lvl="0" marL="457200" rtl="0" algn="ctr">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76" name="Shape 76"/>
        <p:cNvGrpSpPr/>
        <p:nvPr/>
      </p:nvGrpSpPr>
      <p:grpSpPr>
        <a:xfrm>
          <a:off x="0" y="0"/>
          <a:ext cx="0" cy="0"/>
          <a:chOff x="0" y="0"/>
          <a:chExt cx="0" cy="0"/>
        </a:xfrm>
      </p:grpSpPr>
      <p:sp>
        <p:nvSpPr>
          <p:cNvPr id="77" name="Google Shape;77;p12"/>
          <p:cNvSpPr txBox="1"/>
          <p:nvPr>
            <p:ph type="title"/>
          </p:nvPr>
        </p:nvSpPr>
        <p:spPr>
          <a:xfrm>
            <a:off x="1528225" y="1981100"/>
            <a:ext cx="5219400" cy="12642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8" name="Google Shape;78;p12"/>
          <p:cNvSpPr txBox="1"/>
          <p:nvPr>
            <p:ph idx="1" type="body"/>
          </p:nvPr>
        </p:nvSpPr>
        <p:spPr>
          <a:xfrm>
            <a:off x="1528319" y="3438950"/>
            <a:ext cx="5219400" cy="1702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cxnSp>
        <p:nvCxnSpPr>
          <p:cNvPr id="79" name="Google Shape;79;p12"/>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80" name="Shape 80"/>
        <p:cNvGrpSpPr/>
        <p:nvPr/>
      </p:nvGrpSpPr>
      <p:grpSpPr>
        <a:xfrm>
          <a:off x="0" y="0"/>
          <a:ext cx="0" cy="0"/>
          <a:chOff x="0" y="0"/>
          <a:chExt cx="0" cy="0"/>
        </a:xfrm>
      </p:grpSpPr>
      <p:sp>
        <p:nvSpPr>
          <p:cNvPr id="81" name="Google Shape;81;p13"/>
          <p:cNvSpPr txBox="1"/>
          <p:nvPr>
            <p:ph type="title"/>
          </p:nvPr>
        </p:nvSpPr>
        <p:spPr>
          <a:xfrm>
            <a:off x="5376199" y="2122000"/>
            <a:ext cx="5061300" cy="12429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2" name="Google Shape;82;p13"/>
          <p:cNvSpPr txBox="1"/>
          <p:nvPr>
            <p:ph idx="1" type="body"/>
          </p:nvPr>
        </p:nvSpPr>
        <p:spPr>
          <a:xfrm>
            <a:off x="5376290" y="3503650"/>
            <a:ext cx="5061300" cy="1702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83" name="Google Shape;83;p13"/>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84" name="Shape 84"/>
        <p:cNvGrpSpPr/>
        <p:nvPr/>
      </p:nvGrpSpPr>
      <p:grpSpPr>
        <a:xfrm>
          <a:off x="0" y="0"/>
          <a:ext cx="0" cy="0"/>
          <a:chOff x="0" y="0"/>
          <a:chExt cx="0" cy="0"/>
        </a:xfrm>
      </p:grpSpPr>
      <p:sp>
        <p:nvSpPr>
          <p:cNvPr id="85" name="Google Shape;85;p14"/>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Certificate">
  <p:cSld name="CUSTOM_23">
    <p:spTree>
      <p:nvGrpSpPr>
        <p:cNvPr id="86" name="Shape 86"/>
        <p:cNvGrpSpPr/>
        <p:nvPr/>
      </p:nvGrpSpPr>
      <p:grpSpPr>
        <a:xfrm>
          <a:off x="0" y="0"/>
          <a:ext cx="0" cy="0"/>
          <a:chOff x="0" y="0"/>
          <a:chExt cx="0" cy="0"/>
        </a:xfrm>
      </p:grpSpPr>
      <p:sp>
        <p:nvSpPr>
          <p:cNvPr id="87" name="Google Shape;87;p15"/>
          <p:cNvSpPr txBox="1"/>
          <p:nvPr>
            <p:ph type="title"/>
          </p:nvPr>
        </p:nvSpPr>
        <p:spPr>
          <a:xfrm>
            <a:off x="415650" y="71271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65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88" name="Google Shape;88;p15"/>
          <p:cNvSpPr txBox="1"/>
          <p:nvPr>
            <p:ph idx="1" type="subTitle"/>
          </p:nvPr>
        </p:nvSpPr>
        <p:spPr>
          <a:xfrm>
            <a:off x="2187000" y="2682871"/>
            <a:ext cx="7818000" cy="635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6000"/>
              <a:buNone/>
              <a:defRPr sz="5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cxnSp>
        <p:nvCxnSpPr>
          <p:cNvPr id="89" name="Google Shape;89;p15"/>
          <p:cNvCxnSpPr/>
          <p:nvPr/>
        </p:nvCxnSpPr>
        <p:spPr>
          <a:xfrm>
            <a:off x="1783800" y="3262113"/>
            <a:ext cx="8624400" cy="0"/>
          </a:xfrm>
          <a:prstGeom prst="straightConnector1">
            <a:avLst/>
          </a:prstGeom>
          <a:noFill/>
          <a:ln cap="flat" cmpd="sng" w="9525">
            <a:solidFill>
              <a:schemeClr val="dk2"/>
            </a:solidFill>
            <a:prstDash val="solid"/>
            <a:round/>
            <a:headEnd len="med" w="med" type="none"/>
            <a:tailEnd len="med" w="med" type="none"/>
          </a:ln>
        </p:spPr>
      </p:cxnSp>
      <p:sp>
        <p:nvSpPr>
          <p:cNvPr id="90" name="Google Shape;90;p15"/>
          <p:cNvSpPr txBox="1"/>
          <p:nvPr>
            <p:ph idx="2" type="subTitle"/>
          </p:nvPr>
        </p:nvSpPr>
        <p:spPr>
          <a:xfrm>
            <a:off x="3914250" y="3585963"/>
            <a:ext cx="4363500" cy="2982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91" name="Google Shape;91;p15"/>
          <p:cNvSpPr txBox="1"/>
          <p:nvPr>
            <p:ph idx="3" type="title"/>
          </p:nvPr>
        </p:nvSpPr>
        <p:spPr>
          <a:xfrm>
            <a:off x="415650" y="3932264"/>
            <a:ext cx="11360700" cy="977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000"/>
              <a:buNone/>
              <a:defRPr/>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92" name="Google Shape;92;p15"/>
          <p:cNvSpPr txBox="1"/>
          <p:nvPr>
            <p:ph idx="4" type="subTitle"/>
          </p:nvPr>
        </p:nvSpPr>
        <p:spPr>
          <a:xfrm>
            <a:off x="3914250" y="4957563"/>
            <a:ext cx="43635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a:lvl2pPr>
            <a:lvl3pPr lvl="2" rtl="0">
              <a:spcBef>
                <a:spcPts val="2100"/>
              </a:spcBef>
              <a:spcAft>
                <a:spcPts val="0"/>
              </a:spcAft>
              <a:buSzPts val="1900"/>
              <a:buNone/>
              <a:defRPr/>
            </a:lvl3pPr>
            <a:lvl4pPr lvl="3" rtl="0">
              <a:spcBef>
                <a:spcPts val="2100"/>
              </a:spcBef>
              <a:spcAft>
                <a:spcPts val="0"/>
              </a:spcAft>
              <a:buSzPts val="1900"/>
              <a:buNone/>
              <a:defRPr/>
            </a:lvl4pPr>
            <a:lvl5pPr lvl="4" rtl="0">
              <a:spcBef>
                <a:spcPts val="2100"/>
              </a:spcBef>
              <a:spcAft>
                <a:spcPts val="0"/>
              </a:spcAft>
              <a:buSzPts val="1900"/>
              <a:buNone/>
              <a:defRPr/>
            </a:lvl5pPr>
            <a:lvl6pPr lvl="5" rtl="0">
              <a:spcBef>
                <a:spcPts val="2100"/>
              </a:spcBef>
              <a:spcAft>
                <a:spcPts val="0"/>
              </a:spcAft>
              <a:buSzPts val="1900"/>
              <a:buNone/>
              <a:defRPr/>
            </a:lvl6pPr>
            <a:lvl7pPr lvl="6" rtl="0">
              <a:spcBef>
                <a:spcPts val="2100"/>
              </a:spcBef>
              <a:spcAft>
                <a:spcPts val="0"/>
              </a:spcAft>
              <a:buSzPts val="1900"/>
              <a:buNone/>
              <a:defRPr/>
            </a:lvl7pPr>
            <a:lvl8pPr lvl="7" rtl="0">
              <a:spcBef>
                <a:spcPts val="2100"/>
              </a:spcBef>
              <a:spcAft>
                <a:spcPts val="0"/>
              </a:spcAft>
              <a:buSzPts val="1900"/>
              <a:buNone/>
              <a:defRPr/>
            </a:lvl8pPr>
            <a:lvl9pPr lvl="8" rtl="0">
              <a:spcBef>
                <a:spcPts val="2100"/>
              </a:spcBef>
              <a:spcAft>
                <a:spcPts val="2100"/>
              </a:spcAft>
              <a:buSzPts val="1900"/>
              <a:buNone/>
              <a:defRPr/>
            </a:lvl9pPr>
          </a:lstStyle>
          <a:p/>
        </p:txBody>
      </p:sp>
      <p:grpSp>
        <p:nvGrpSpPr>
          <p:cNvPr id="93" name="Google Shape;93;p15"/>
          <p:cNvGrpSpPr/>
          <p:nvPr/>
        </p:nvGrpSpPr>
        <p:grpSpPr>
          <a:xfrm>
            <a:off x="996863" y="5847088"/>
            <a:ext cx="10198275" cy="0"/>
            <a:chOff x="1007625" y="5986750"/>
            <a:chExt cx="10198275" cy="0"/>
          </a:xfrm>
        </p:grpSpPr>
        <p:cxnSp>
          <p:nvCxnSpPr>
            <p:cNvPr id="94" name="Google Shape;94;p15"/>
            <p:cNvCxnSpPr/>
            <p:nvPr/>
          </p:nvCxnSpPr>
          <p:spPr>
            <a:xfrm>
              <a:off x="1007625" y="5986750"/>
              <a:ext cx="2986500" cy="0"/>
            </a:xfrm>
            <a:prstGeom prst="straightConnector1">
              <a:avLst/>
            </a:prstGeom>
            <a:noFill/>
            <a:ln cap="flat" cmpd="sng" w="9525">
              <a:solidFill>
                <a:srgbClr val="434343"/>
              </a:solidFill>
              <a:prstDash val="solid"/>
              <a:round/>
              <a:headEnd len="med" w="med" type="none"/>
              <a:tailEnd len="med" w="med" type="none"/>
            </a:ln>
          </p:spPr>
        </p:cxnSp>
        <p:cxnSp>
          <p:nvCxnSpPr>
            <p:cNvPr id="95" name="Google Shape;95;p15"/>
            <p:cNvCxnSpPr/>
            <p:nvPr/>
          </p:nvCxnSpPr>
          <p:spPr>
            <a:xfrm>
              <a:off x="8219400" y="5986750"/>
              <a:ext cx="2986500" cy="0"/>
            </a:xfrm>
            <a:prstGeom prst="straightConnector1">
              <a:avLst/>
            </a:prstGeom>
            <a:noFill/>
            <a:ln cap="flat" cmpd="sng" w="9525">
              <a:solidFill>
                <a:srgbClr val="434343"/>
              </a:solidFill>
              <a:prstDash val="solid"/>
              <a:round/>
              <a:headEnd len="med" w="med" type="none"/>
              <a:tailEnd len="med" w="med" type="none"/>
            </a:ln>
          </p:spPr>
        </p:cxnSp>
      </p:grpSp>
      <p:sp>
        <p:nvSpPr>
          <p:cNvPr id="96" name="Google Shape;96;p15"/>
          <p:cNvSpPr txBox="1"/>
          <p:nvPr>
            <p:ph idx="5" type="subTitle"/>
          </p:nvPr>
        </p:nvSpPr>
        <p:spPr>
          <a:xfrm>
            <a:off x="996875"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7" name="Google Shape;97;p15"/>
          <p:cNvSpPr txBox="1"/>
          <p:nvPr>
            <p:ph idx="6" type="subTitle"/>
          </p:nvPr>
        </p:nvSpPr>
        <p:spPr>
          <a:xfrm>
            <a:off x="8214050" y="58470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sz="1600"/>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8" name="Google Shape;98;p15"/>
          <p:cNvSpPr txBox="1"/>
          <p:nvPr>
            <p:ph idx="7" type="subTitle"/>
          </p:nvPr>
        </p:nvSpPr>
        <p:spPr>
          <a:xfrm>
            <a:off x="996875"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sp>
        <p:nvSpPr>
          <p:cNvPr id="99" name="Google Shape;99;p15"/>
          <p:cNvSpPr txBox="1"/>
          <p:nvPr>
            <p:ph idx="8" type="subTitle"/>
          </p:nvPr>
        </p:nvSpPr>
        <p:spPr>
          <a:xfrm>
            <a:off x="8214050" y="5548888"/>
            <a:ext cx="2981100" cy="298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900"/>
              <a:buNone/>
              <a:defRPr i="1"/>
            </a:lvl1pPr>
            <a:lvl2pPr lvl="1" rtl="0">
              <a:spcBef>
                <a:spcPts val="0"/>
              </a:spcBef>
              <a:spcAft>
                <a:spcPts val="0"/>
              </a:spcAft>
              <a:buSzPts val="1900"/>
              <a:buNone/>
              <a:defRPr i="1"/>
            </a:lvl2pPr>
            <a:lvl3pPr lvl="2" rtl="0">
              <a:spcBef>
                <a:spcPts val="2100"/>
              </a:spcBef>
              <a:spcAft>
                <a:spcPts val="0"/>
              </a:spcAft>
              <a:buSzPts val="1900"/>
              <a:buNone/>
              <a:defRPr i="1"/>
            </a:lvl3pPr>
            <a:lvl4pPr lvl="3" rtl="0">
              <a:spcBef>
                <a:spcPts val="2100"/>
              </a:spcBef>
              <a:spcAft>
                <a:spcPts val="0"/>
              </a:spcAft>
              <a:buSzPts val="1900"/>
              <a:buNone/>
              <a:defRPr i="1"/>
            </a:lvl4pPr>
            <a:lvl5pPr lvl="4" rtl="0">
              <a:spcBef>
                <a:spcPts val="2100"/>
              </a:spcBef>
              <a:spcAft>
                <a:spcPts val="0"/>
              </a:spcAft>
              <a:buSzPts val="1900"/>
              <a:buNone/>
              <a:defRPr i="1"/>
            </a:lvl5pPr>
            <a:lvl6pPr lvl="5" rtl="0">
              <a:spcBef>
                <a:spcPts val="2100"/>
              </a:spcBef>
              <a:spcAft>
                <a:spcPts val="0"/>
              </a:spcAft>
              <a:buSzPts val="1900"/>
              <a:buNone/>
              <a:defRPr i="1"/>
            </a:lvl6pPr>
            <a:lvl7pPr lvl="6" rtl="0">
              <a:spcBef>
                <a:spcPts val="2100"/>
              </a:spcBef>
              <a:spcAft>
                <a:spcPts val="0"/>
              </a:spcAft>
              <a:buSzPts val="1900"/>
              <a:buNone/>
              <a:defRPr i="1"/>
            </a:lvl7pPr>
            <a:lvl8pPr lvl="7" rtl="0">
              <a:spcBef>
                <a:spcPts val="2100"/>
              </a:spcBef>
              <a:spcAft>
                <a:spcPts val="0"/>
              </a:spcAft>
              <a:buSzPts val="1900"/>
              <a:buNone/>
              <a:defRPr i="1"/>
            </a:lvl8pPr>
            <a:lvl9pPr lvl="8" rtl="0">
              <a:spcBef>
                <a:spcPts val="2100"/>
              </a:spcBef>
              <a:spcAft>
                <a:spcPts val="2100"/>
              </a:spcAft>
              <a:buSzPts val="1900"/>
              <a:buNone/>
              <a:defRPr i="1"/>
            </a:lvl9pPr>
          </a:lstStyle>
          <a:p/>
        </p:txBody>
      </p:sp>
      <p:cxnSp>
        <p:nvCxnSpPr>
          <p:cNvPr id="100" name="Google Shape;100;p15"/>
          <p:cNvCxnSpPr/>
          <p:nvPr/>
        </p:nvCxnSpPr>
        <p:spPr>
          <a:xfrm rot="10800000">
            <a:off x="497850" y="2879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01" name="Google Shape;101;p15"/>
          <p:cNvCxnSpPr/>
          <p:nvPr/>
        </p:nvCxnSpPr>
        <p:spPr>
          <a:xfrm rot="10800000">
            <a:off x="497850" y="65363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02" name="Shape 102"/>
        <p:cNvGrpSpPr/>
        <p:nvPr/>
      </p:nvGrpSpPr>
      <p:grpSpPr>
        <a:xfrm>
          <a:off x="0" y="0"/>
          <a:ext cx="0" cy="0"/>
          <a:chOff x="0" y="0"/>
          <a:chExt cx="0" cy="0"/>
        </a:xfrm>
      </p:grpSpPr>
      <p:grpSp>
        <p:nvGrpSpPr>
          <p:cNvPr id="103" name="Google Shape;103;p16"/>
          <p:cNvGrpSpPr/>
          <p:nvPr/>
        </p:nvGrpSpPr>
        <p:grpSpPr>
          <a:xfrm>
            <a:off x="0" y="0"/>
            <a:ext cx="12192000" cy="6858000"/>
            <a:chOff x="0" y="0"/>
            <a:chExt cx="12192000" cy="6858000"/>
          </a:xfrm>
        </p:grpSpPr>
        <p:sp>
          <p:nvSpPr>
            <p:cNvPr id="104" name="Google Shape;104;p1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6" name="Google Shape;106;p1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7" name="Google Shape;107;p16">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8" name="Google Shape;108;p16">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9" name="Google Shape;109;p16">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10" name="Google Shape;110;p16">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11" name="Google Shape;111;p1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12" name="Google Shape;112;p16"/>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4" name="Shape 14"/>
        <p:cNvGrpSpPr/>
        <p:nvPr/>
      </p:nvGrpSpPr>
      <p:grpSpPr>
        <a:xfrm>
          <a:off x="0" y="0"/>
          <a:ext cx="0" cy="0"/>
          <a:chOff x="0" y="0"/>
          <a:chExt cx="0" cy="0"/>
        </a:xfrm>
      </p:grpSpPr>
      <p:sp>
        <p:nvSpPr>
          <p:cNvPr id="15" name="Google Shape;15;p3"/>
          <p:cNvSpPr txBox="1"/>
          <p:nvPr>
            <p:ph type="title"/>
          </p:nvPr>
        </p:nvSpPr>
        <p:spPr>
          <a:xfrm>
            <a:off x="1252725" y="1833738"/>
            <a:ext cx="5322600" cy="13248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6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6" name="Google Shape;16;p3"/>
          <p:cNvSpPr txBox="1"/>
          <p:nvPr>
            <p:ph idx="1" type="body"/>
          </p:nvPr>
        </p:nvSpPr>
        <p:spPr>
          <a:xfrm>
            <a:off x="1252700" y="3238038"/>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7" name="Google Shape;17;p3"/>
          <p:cNvSpPr/>
          <p:nvPr>
            <p:ph idx="2" type="pic"/>
          </p:nvPr>
        </p:nvSpPr>
        <p:spPr>
          <a:xfrm flipH="1">
            <a:off x="7208200" y="1633013"/>
            <a:ext cx="3731100" cy="3976500"/>
          </a:xfrm>
          <a:prstGeom prst="rect">
            <a:avLst/>
          </a:prstGeom>
          <a:noFill/>
          <a:ln>
            <a:noFill/>
          </a:ln>
        </p:spPr>
      </p:sp>
      <p:cxnSp>
        <p:nvCxnSpPr>
          <p:cNvPr id="18" name="Google Shape;18;p3"/>
          <p:cNvCxnSpPr/>
          <p:nvPr/>
        </p:nvCxnSpPr>
        <p:spPr>
          <a:xfrm rot="10800000">
            <a:off x="497850" y="5609513"/>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19" name="Google Shape;19;p3"/>
          <p:cNvCxnSpPr/>
          <p:nvPr/>
        </p:nvCxnSpPr>
        <p:spPr>
          <a:xfrm rot="10800000">
            <a:off x="497850" y="1248488"/>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20" name="Shape 20"/>
        <p:cNvGrpSpPr/>
        <p:nvPr/>
      </p:nvGrpSpPr>
      <p:grpSpPr>
        <a:xfrm>
          <a:off x="0" y="0"/>
          <a:ext cx="0" cy="0"/>
          <a:chOff x="0" y="0"/>
          <a:chExt cx="0" cy="0"/>
        </a:xfrm>
      </p:grpSpPr>
      <p:sp>
        <p:nvSpPr>
          <p:cNvPr id="21" name="Google Shape;21;p4"/>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2" name="Google Shape;22;p4"/>
          <p:cNvSpPr txBox="1"/>
          <p:nvPr>
            <p:ph idx="1" type="body"/>
          </p:nvPr>
        </p:nvSpPr>
        <p:spPr>
          <a:xfrm>
            <a:off x="2993825"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3" name="Google Shape;23;p4"/>
          <p:cNvSpPr txBox="1"/>
          <p:nvPr>
            <p:ph idx="2" type="body"/>
          </p:nvPr>
        </p:nvSpPr>
        <p:spPr>
          <a:xfrm>
            <a:off x="7332750" y="28947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4" name="Google Shape;24;p4"/>
          <p:cNvSpPr txBox="1"/>
          <p:nvPr>
            <p:ph idx="3" type="body"/>
          </p:nvPr>
        </p:nvSpPr>
        <p:spPr>
          <a:xfrm>
            <a:off x="7332725" y="49133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5" name="Google Shape;25;p4"/>
          <p:cNvSpPr txBox="1"/>
          <p:nvPr>
            <p:ph idx="4" type="title"/>
          </p:nvPr>
        </p:nvSpPr>
        <p:spPr>
          <a:xfrm>
            <a:off x="2993825"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6" name="Google Shape;26;p4"/>
          <p:cNvSpPr txBox="1"/>
          <p:nvPr>
            <p:ph idx="5" type="title"/>
          </p:nvPr>
        </p:nvSpPr>
        <p:spPr>
          <a:xfrm>
            <a:off x="7332750" y="21990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7" name="Google Shape;27;p4"/>
          <p:cNvSpPr txBox="1"/>
          <p:nvPr>
            <p:ph idx="6" type="title"/>
          </p:nvPr>
        </p:nvSpPr>
        <p:spPr>
          <a:xfrm>
            <a:off x="7332725" y="42175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28" name="Google Shape;28;p4"/>
          <p:cNvSpPr txBox="1"/>
          <p:nvPr>
            <p:ph idx="7" type="body"/>
          </p:nvPr>
        </p:nvSpPr>
        <p:spPr>
          <a:xfrm>
            <a:off x="2993825" y="4913245"/>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29" name="Google Shape;29;p4"/>
          <p:cNvSpPr txBox="1"/>
          <p:nvPr>
            <p:ph idx="8" type="title"/>
          </p:nvPr>
        </p:nvSpPr>
        <p:spPr>
          <a:xfrm>
            <a:off x="2993825" y="4217475"/>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cxnSp>
        <p:nvCxnSpPr>
          <p:cNvPr id="30" name="Google Shape;30;p4"/>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31" name="Google Shape;31;p4"/>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32" name="Shape 32"/>
        <p:cNvGrpSpPr/>
        <p:nvPr/>
      </p:nvGrpSpPr>
      <p:grpSpPr>
        <a:xfrm>
          <a:off x="0" y="0"/>
          <a:ext cx="0" cy="0"/>
          <a:chOff x="0" y="0"/>
          <a:chExt cx="0" cy="0"/>
        </a:xfrm>
      </p:grpSpPr>
      <p:sp>
        <p:nvSpPr>
          <p:cNvPr id="33" name="Google Shape;33;p5"/>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6000"/>
            </a:lvl1pPr>
            <a:lvl2pPr lvl="1"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4" name="Google Shape;34;p5"/>
          <p:cNvSpPr txBox="1"/>
          <p:nvPr>
            <p:ph idx="1" type="body"/>
          </p:nvPr>
        </p:nvSpPr>
        <p:spPr>
          <a:xfrm>
            <a:off x="589400" y="4649500"/>
            <a:ext cx="11104200" cy="763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cxnSp>
        <p:nvCxnSpPr>
          <p:cNvPr id="35" name="Google Shape;35;p5"/>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36" name="Shape 36"/>
        <p:cNvGrpSpPr/>
        <p:nvPr/>
      </p:nvGrpSpPr>
      <p:grpSpPr>
        <a:xfrm>
          <a:off x="0" y="0"/>
          <a:ext cx="0" cy="0"/>
          <a:chOff x="0" y="0"/>
          <a:chExt cx="0" cy="0"/>
        </a:xfrm>
      </p:grpSpPr>
      <p:sp>
        <p:nvSpPr>
          <p:cNvPr id="37" name="Google Shape;37;p6"/>
          <p:cNvSpPr txBox="1"/>
          <p:nvPr>
            <p:ph type="title"/>
          </p:nvPr>
        </p:nvSpPr>
        <p:spPr>
          <a:xfrm>
            <a:off x="873350" y="1171188"/>
            <a:ext cx="105519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 name="Google Shape;38;p6"/>
          <p:cNvSpPr txBox="1"/>
          <p:nvPr>
            <p:ph idx="1" type="body"/>
          </p:nvPr>
        </p:nvSpPr>
        <p:spPr>
          <a:xfrm>
            <a:off x="873350" y="2382615"/>
            <a:ext cx="49608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9" name="Google Shape;39;p6"/>
          <p:cNvSpPr txBox="1"/>
          <p:nvPr>
            <p:ph idx="2" type="body"/>
          </p:nvPr>
        </p:nvSpPr>
        <p:spPr>
          <a:xfrm>
            <a:off x="6464149" y="2371888"/>
            <a:ext cx="4961100" cy="2847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40" name="Google Shape;40;p6"/>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41" name="Google Shape;41;p6"/>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42" name="Shape 42"/>
        <p:cNvGrpSpPr/>
        <p:nvPr/>
      </p:nvGrpSpPr>
      <p:grpSpPr>
        <a:xfrm>
          <a:off x="0" y="0"/>
          <a:ext cx="0" cy="0"/>
          <a:chOff x="0" y="0"/>
          <a:chExt cx="0" cy="0"/>
        </a:xfrm>
      </p:grpSpPr>
      <p:sp>
        <p:nvSpPr>
          <p:cNvPr id="43" name="Google Shape;43;p7"/>
          <p:cNvSpPr txBox="1"/>
          <p:nvPr>
            <p:ph type="title"/>
          </p:nvPr>
        </p:nvSpPr>
        <p:spPr>
          <a:xfrm>
            <a:off x="1401625" y="1741250"/>
            <a:ext cx="82845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4" name="Google Shape;44;p7"/>
          <p:cNvSpPr txBox="1"/>
          <p:nvPr>
            <p:ph idx="1" type="body"/>
          </p:nvPr>
        </p:nvSpPr>
        <p:spPr>
          <a:xfrm>
            <a:off x="1401625" y="2789650"/>
            <a:ext cx="8284500" cy="2491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cxnSp>
        <p:nvCxnSpPr>
          <p:cNvPr id="45" name="Google Shape;45;p7"/>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46" name="Shape 46"/>
        <p:cNvGrpSpPr/>
        <p:nvPr/>
      </p:nvGrpSpPr>
      <p:grpSpPr>
        <a:xfrm>
          <a:off x="0" y="0"/>
          <a:ext cx="0" cy="0"/>
          <a:chOff x="0" y="0"/>
          <a:chExt cx="0" cy="0"/>
        </a:xfrm>
      </p:grpSpPr>
      <p:sp>
        <p:nvSpPr>
          <p:cNvPr id="47" name="Google Shape;47;p8"/>
          <p:cNvSpPr txBox="1"/>
          <p:nvPr>
            <p:ph type="title"/>
          </p:nvPr>
        </p:nvSpPr>
        <p:spPr>
          <a:xfrm>
            <a:off x="511300" y="1949725"/>
            <a:ext cx="111423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48" name="Google Shape;48;p8"/>
          <p:cNvSpPr txBox="1"/>
          <p:nvPr>
            <p:ph idx="1" type="subTitle"/>
          </p:nvPr>
        </p:nvSpPr>
        <p:spPr>
          <a:xfrm>
            <a:off x="511375" y="5538475"/>
            <a:ext cx="111423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cxnSp>
        <p:nvCxnSpPr>
          <p:cNvPr id="49" name="Google Shape;49;p8"/>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50" name="Shape 50"/>
        <p:cNvGrpSpPr/>
        <p:nvPr/>
      </p:nvGrpSpPr>
      <p:grpSpPr>
        <a:xfrm>
          <a:off x="0" y="0"/>
          <a:ext cx="0" cy="0"/>
          <a:chOff x="0" y="0"/>
          <a:chExt cx="0" cy="0"/>
        </a:xfrm>
      </p:grpSpPr>
      <p:sp>
        <p:nvSpPr>
          <p:cNvPr id="51" name="Google Shape;51;p9"/>
          <p:cNvSpPr txBox="1"/>
          <p:nvPr>
            <p:ph idx="1" type="subTitle"/>
          </p:nvPr>
        </p:nvSpPr>
        <p:spPr>
          <a:xfrm>
            <a:off x="124230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2" name="Google Shape;52;p9"/>
          <p:cNvSpPr txBox="1"/>
          <p:nvPr>
            <p:ph idx="2" type="subTitle"/>
          </p:nvPr>
        </p:nvSpPr>
        <p:spPr>
          <a:xfrm>
            <a:off x="4766552" y="3600000"/>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3" name="Google Shape;53;p9"/>
          <p:cNvSpPr txBox="1"/>
          <p:nvPr>
            <p:ph idx="3" type="subTitle"/>
          </p:nvPr>
        </p:nvSpPr>
        <p:spPr>
          <a:xfrm>
            <a:off x="8290802" y="3600000"/>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0" sz="2100">
                <a:latin typeface="Calistoga"/>
                <a:ea typeface="Calistoga"/>
                <a:cs typeface="Calistoga"/>
                <a:sym typeface="Calistoga"/>
              </a:defRPr>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4" name="Google Shape;54;p9"/>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5" name="Google Shape;55;p9"/>
          <p:cNvSpPr txBox="1"/>
          <p:nvPr>
            <p:ph idx="4" type="body"/>
          </p:nvPr>
        </p:nvSpPr>
        <p:spPr>
          <a:xfrm>
            <a:off x="1242300" y="4165707"/>
            <a:ext cx="2658900" cy="16641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6" name="Google Shape;56;p9"/>
          <p:cNvSpPr txBox="1"/>
          <p:nvPr>
            <p:ph idx="5" type="body"/>
          </p:nvPr>
        </p:nvSpPr>
        <p:spPr>
          <a:xfrm>
            <a:off x="476655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7" name="Google Shape;57;p9"/>
          <p:cNvSpPr txBox="1"/>
          <p:nvPr>
            <p:ph idx="6" type="body"/>
          </p:nvPr>
        </p:nvSpPr>
        <p:spPr>
          <a:xfrm>
            <a:off x="8290800" y="4165707"/>
            <a:ext cx="2658900" cy="1660800"/>
          </a:xfrm>
          <a:prstGeom prst="rect">
            <a:avLst/>
          </a:prstGeom>
        </p:spPr>
        <p:txBody>
          <a:bodyPr anchorCtr="0" anchor="t" bIns="121900" lIns="121900" spcFirstLastPara="1" rIns="121900" wrap="square" tIns="121900">
            <a:noAutofit/>
          </a:bodyPr>
          <a:lstStyle>
            <a:lvl1pPr indent="-336550" lvl="0" marL="457200" rtl="0" algn="ctr">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cxnSp>
        <p:nvCxnSpPr>
          <p:cNvPr id="58" name="Google Shape;58;p9"/>
          <p:cNvCxnSpPr/>
          <p:nvPr/>
        </p:nvCxnSpPr>
        <p:spPr>
          <a:xfrm rot="10800000">
            <a:off x="497850" y="516525"/>
            <a:ext cx="11196300" cy="0"/>
          </a:xfrm>
          <a:prstGeom prst="straightConnector1">
            <a:avLst/>
          </a:prstGeom>
          <a:noFill/>
          <a:ln cap="rnd" cmpd="sng" w="19050">
            <a:solidFill>
              <a:schemeClr val="dk1"/>
            </a:solidFill>
            <a:prstDash val="solid"/>
            <a:round/>
            <a:headEnd len="med" w="med" type="none"/>
            <a:tailEnd len="med" w="med" type="none"/>
          </a:ln>
        </p:spPr>
      </p:cxnSp>
      <p:cxnSp>
        <p:nvCxnSpPr>
          <p:cNvPr id="59" name="Google Shape;59;p9"/>
          <p:cNvCxnSpPr/>
          <p:nvPr/>
        </p:nvCxnSpPr>
        <p:spPr>
          <a:xfrm rot="10800000">
            <a:off x="497850" y="6307725"/>
            <a:ext cx="11196300" cy="0"/>
          </a:xfrm>
          <a:prstGeom prst="straightConnector1">
            <a:avLst/>
          </a:prstGeom>
          <a:noFill/>
          <a:ln cap="rnd" cmpd="sng" w="19050">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60" name="Shape 60"/>
        <p:cNvGrpSpPr/>
        <p:nvPr/>
      </p:nvGrpSpPr>
      <p:grpSpPr>
        <a:xfrm>
          <a:off x="0" y="0"/>
          <a:ext cx="0" cy="0"/>
          <a:chOff x="0" y="0"/>
          <a:chExt cx="0" cy="0"/>
        </a:xfrm>
      </p:grpSpPr>
      <p:sp>
        <p:nvSpPr>
          <p:cNvPr id="61" name="Google Shape;61;p10"/>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62" name="Google Shape;62;p10"/>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63" name="Google Shape;63;p10"/>
          <p:cNvSpPr/>
          <p:nvPr>
            <p:ph idx="2" type="pic"/>
          </p:nvPr>
        </p:nvSpPr>
        <p:spPr>
          <a:xfrm>
            <a:off x="4572000" y="1040950"/>
            <a:ext cx="6981900" cy="4476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1pPr>
            <a:lvl2pPr lvl="1">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2pPr>
            <a:lvl3pPr lvl="2">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3pPr>
            <a:lvl4pPr lvl="3">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4pPr>
            <a:lvl5pPr lvl="4">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5pPr>
            <a:lvl6pPr lvl="5">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6pPr>
            <a:lvl7pPr lvl="6">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7pPr>
            <a:lvl8pPr lvl="7">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8pPr>
            <a:lvl9pPr lvl="8">
              <a:spcBef>
                <a:spcPts val="0"/>
              </a:spcBef>
              <a:spcAft>
                <a:spcPts val="0"/>
              </a:spcAft>
              <a:buClr>
                <a:schemeClr val="dk1"/>
              </a:buClr>
              <a:buSzPts val="4000"/>
              <a:buFont typeface="Calistoga"/>
              <a:buNone/>
              <a:defRPr sz="4000">
                <a:solidFill>
                  <a:schemeClr val="dk1"/>
                </a:solidFill>
                <a:latin typeface="Calistoga"/>
                <a:ea typeface="Calistoga"/>
                <a:cs typeface="Calistoga"/>
                <a:sym typeface="Calistog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1pPr>
            <a:lvl2pPr indent="-349250" lvl="1" marL="914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2pPr>
            <a:lvl3pPr indent="-349250" lvl="2" marL="1371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3pPr>
            <a:lvl4pPr indent="-349250" lvl="3" marL="18288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4pPr>
            <a:lvl5pPr indent="-349250" lvl="4" marL="22860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5pPr>
            <a:lvl6pPr indent="-349250" lvl="5" marL="27432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6pPr>
            <a:lvl7pPr indent="-349250" lvl="6" marL="32004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7pPr>
            <a:lvl8pPr indent="-349250" lvl="7" marL="3657600">
              <a:lnSpc>
                <a:spcPct val="115000"/>
              </a:lnSpc>
              <a:spcBef>
                <a:spcPts val="2100"/>
              </a:spcBef>
              <a:spcAft>
                <a:spcPts val="0"/>
              </a:spcAft>
              <a:buClr>
                <a:schemeClr val="dk2"/>
              </a:buClr>
              <a:buSzPts val="1900"/>
              <a:buFont typeface="Antic Slab"/>
              <a:buChar char="○"/>
              <a:defRPr b="1" sz="1900">
                <a:solidFill>
                  <a:schemeClr val="dk2"/>
                </a:solidFill>
                <a:latin typeface="Antic Slab"/>
                <a:ea typeface="Antic Slab"/>
                <a:cs typeface="Antic Slab"/>
                <a:sym typeface="Antic Slab"/>
              </a:defRPr>
            </a:lvl8pPr>
            <a:lvl9pPr indent="-349250" lvl="8" marL="4114800">
              <a:lnSpc>
                <a:spcPct val="115000"/>
              </a:lnSpc>
              <a:spcBef>
                <a:spcPts val="2100"/>
              </a:spcBef>
              <a:spcAft>
                <a:spcPts val="2100"/>
              </a:spcAft>
              <a:buClr>
                <a:schemeClr val="dk2"/>
              </a:buClr>
              <a:buSzPts val="1900"/>
              <a:buFont typeface="Antic Slab"/>
              <a:buChar char="■"/>
              <a:defRPr b="1" sz="1900">
                <a:solidFill>
                  <a:schemeClr val="dk2"/>
                </a:solidFill>
                <a:latin typeface="Antic Slab"/>
                <a:ea typeface="Antic Slab"/>
                <a:cs typeface="Antic Slab"/>
                <a:sym typeface="Antic Slab"/>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3.png"/><Relationship Id="rId12" Type="http://schemas.openxmlformats.org/officeDocument/2006/relationships/image" Target="../media/image38.png"/><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drive.google.com/drive/folders/1ocI6PXbdOnOndN1iRujXDhd-iAN3vcp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41.jpg"/><Relationship Id="rId7" Type="http://schemas.openxmlformats.org/officeDocument/2006/relationships/image" Target="../media/image6.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jpg"/><Relationship Id="rId4" Type="http://schemas.openxmlformats.org/officeDocument/2006/relationships/image" Target="../media/image36.jpg"/><Relationship Id="rId5"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kaggle.com/datasets/qingyi/wm811k-wafer-map" TargetMode="External"/><Relationship Id="rId4" Type="http://schemas.openxmlformats.org/officeDocument/2006/relationships/image" Target="../media/image21.png"/><Relationship Id="rId5" Type="http://schemas.openxmlformats.org/officeDocument/2006/relationships/image" Target="../media/image7.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p:nvPr/>
        </p:nvSpPr>
        <p:spPr>
          <a:xfrm>
            <a:off x="7599100" y="2525425"/>
            <a:ext cx="1467600" cy="1467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ntic Slab"/>
              <a:ea typeface="Antic Slab"/>
              <a:cs typeface="Antic Slab"/>
              <a:sym typeface="Antic Slab"/>
            </a:endParaRPr>
          </a:p>
        </p:txBody>
      </p:sp>
      <p:sp>
        <p:nvSpPr>
          <p:cNvPr id="118" name="Google Shape;118;p17"/>
          <p:cNvSpPr txBox="1"/>
          <p:nvPr>
            <p:ph idx="1" type="subTitle"/>
          </p:nvPr>
        </p:nvSpPr>
        <p:spPr>
          <a:xfrm>
            <a:off x="377400" y="5925775"/>
            <a:ext cx="11500500" cy="5865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r>
              <a:rPr lang="en"/>
              <a:t>Matthew Shull, Alexandra Barker, Maximillian Jacob, Akanksha Chattopadhyay</a:t>
            </a:r>
            <a:endParaRPr/>
          </a:p>
        </p:txBody>
      </p:sp>
      <p:sp>
        <p:nvSpPr>
          <p:cNvPr id="119" name="Google Shape;119;p17"/>
          <p:cNvSpPr txBox="1"/>
          <p:nvPr>
            <p:ph type="title"/>
          </p:nvPr>
        </p:nvSpPr>
        <p:spPr>
          <a:xfrm>
            <a:off x="834600" y="2762700"/>
            <a:ext cx="9941700" cy="1848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Particle Wafer Image Classification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cxnSp>
        <p:nvCxnSpPr>
          <p:cNvPr id="219" name="Google Shape;219;p26"/>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pic>
        <p:nvPicPr>
          <p:cNvPr id="220" name="Google Shape;220;p26"/>
          <p:cNvPicPr preferRelativeResize="0"/>
          <p:nvPr/>
        </p:nvPicPr>
        <p:blipFill>
          <a:blip r:embed="rId3">
            <a:alphaModFix/>
          </a:blip>
          <a:stretch>
            <a:fillRect/>
          </a:stretch>
        </p:blipFill>
        <p:spPr>
          <a:xfrm>
            <a:off x="621488" y="1793720"/>
            <a:ext cx="2103120" cy="2194560"/>
          </a:xfrm>
          <a:prstGeom prst="rect">
            <a:avLst/>
          </a:prstGeom>
          <a:noFill/>
          <a:ln>
            <a:noFill/>
          </a:ln>
        </p:spPr>
      </p:pic>
      <p:pic>
        <p:nvPicPr>
          <p:cNvPr id="221" name="Google Shape;221;p26"/>
          <p:cNvPicPr preferRelativeResize="0"/>
          <p:nvPr/>
        </p:nvPicPr>
        <p:blipFill>
          <a:blip r:embed="rId4">
            <a:alphaModFix/>
          </a:blip>
          <a:stretch>
            <a:fillRect/>
          </a:stretch>
        </p:blipFill>
        <p:spPr>
          <a:xfrm>
            <a:off x="2812736" y="1819444"/>
            <a:ext cx="2103120" cy="2194560"/>
          </a:xfrm>
          <a:prstGeom prst="rect">
            <a:avLst/>
          </a:prstGeom>
          <a:noFill/>
          <a:ln>
            <a:noFill/>
          </a:ln>
        </p:spPr>
      </p:pic>
      <p:pic>
        <p:nvPicPr>
          <p:cNvPr id="222" name="Google Shape;222;p26"/>
          <p:cNvPicPr preferRelativeResize="0"/>
          <p:nvPr/>
        </p:nvPicPr>
        <p:blipFill>
          <a:blip r:embed="rId5">
            <a:alphaModFix/>
          </a:blip>
          <a:stretch>
            <a:fillRect/>
          </a:stretch>
        </p:blipFill>
        <p:spPr>
          <a:xfrm>
            <a:off x="5003985" y="1823692"/>
            <a:ext cx="2103121" cy="2194560"/>
          </a:xfrm>
          <a:prstGeom prst="rect">
            <a:avLst/>
          </a:prstGeom>
          <a:noFill/>
          <a:ln>
            <a:noFill/>
          </a:ln>
        </p:spPr>
      </p:pic>
      <p:pic>
        <p:nvPicPr>
          <p:cNvPr id="223" name="Google Shape;223;p26"/>
          <p:cNvPicPr preferRelativeResize="0"/>
          <p:nvPr/>
        </p:nvPicPr>
        <p:blipFill>
          <a:blip r:embed="rId6">
            <a:alphaModFix/>
          </a:blip>
          <a:stretch>
            <a:fillRect/>
          </a:stretch>
        </p:blipFill>
        <p:spPr>
          <a:xfrm>
            <a:off x="7195234" y="1823692"/>
            <a:ext cx="2103120" cy="2194560"/>
          </a:xfrm>
          <a:prstGeom prst="rect">
            <a:avLst/>
          </a:prstGeom>
          <a:noFill/>
          <a:ln>
            <a:noFill/>
          </a:ln>
        </p:spPr>
      </p:pic>
      <p:pic>
        <p:nvPicPr>
          <p:cNvPr id="224" name="Google Shape;224;p26"/>
          <p:cNvPicPr preferRelativeResize="0"/>
          <p:nvPr/>
        </p:nvPicPr>
        <p:blipFill>
          <a:blip r:embed="rId7">
            <a:alphaModFix/>
          </a:blip>
          <a:stretch>
            <a:fillRect/>
          </a:stretch>
        </p:blipFill>
        <p:spPr>
          <a:xfrm>
            <a:off x="9467405" y="1823697"/>
            <a:ext cx="2103120" cy="2194560"/>
          </a:xfrm>
          <a:prstGeom prst="rect">
            <a:avLst/>
          </a:prstGeom>
          <a:noFill/>
          <a:ln>
            <a:noFill/>
          </a:ln>
        </p:spPr>
      </p:pic>
      <p:pic>
        <p:nvPicPr>
          <p:cNvPr id="225" name="Google Shape;225;p26"/>
          <p:cNvPicPr preferRelativeResize="0"/>
          <p:nvPr/>
        </p:nvPicPr>
        <p:blipFill>
          <a:blip r:embed="rId8">
            <a:alphaModFix/>
          </a:blip>
          <a:stretch>
            <a:fillRect/>
          </a:stretch>
        </p:blipFill>
        <p:spPr>
          <a:xfrm>
            <a:off x="606287" y="4273191"/>
            <a:ext cx="2103120" cy="2194559"/>
          </a:xfrm>
          <a:prstGeom prst="rect">
            <a:avLst/>
          </a:prstGeom>
          <a:noFill/>
          <a:ln>
            <a:noFill/>
          </a:ln>
        </p:spPr>
      </p:pic>
      <p:pic>
        <p:nvPicPr>
          <p:cNvPr id="226" name="Google Shape;226;p26"/>
          <p:cNvPicPr preferRelativeResize="0"/>
          <p:nvPr/>
        </p:nvPicPr>
        <p:blipFill>
          <a:blip r:embed="rId9">
            <a:alphaModFix/>
          </a:blip>
          <a:stretch>
            <a:fillRect/>
          </a:stretch>
        </p:blipFill>
        <p:spPr>
          <a:xfrm>
            <a:off x="2825363" y="4286968"/>
            <a:ext cx="2103120" cy="2194559"/>
          </a:xfrm>
          <a:prstGeom prst="rect">
            <a:avLst/>
          </a:prstGeom>
          <a:noFill/>
          <a:ln>
            <a:noFill/>
          </a:ln>
        </p:spPr>
      </p:pic>
      <p:pic>
        <p:nvPicPr>
          <p:cNvPr id="227" name="Google Shape;227;p26"/>
          <p:cNvPicPr preferRelativeResize="0"/>
          <p:nvPr/>
        </p:nvPicPr>
        <p:blipFill>
          <a:blip r:embed="rId10">
            <a:alphaModFix/>
          </a:blip>
          <a:stretch>
            <a:fillRect/>
          </a:stretch>
        </p:blipFill>
        <p:spPr>
          <a:xfrm>
            <a:off x="5044438" y="4300746"/>
            <a:ext cx="2103120" cy="2194560"/>
          </a:xfrm>
          <a:prstGeom prst="rect">
            <a:avLst/>
          </a:prstGeom>
          <a:noFill/>
          <a:ln>
            <a:noFill/>
          </a:ln>
        </p:spPr>
      </p:pic>
      <p:pic>
        <p:nvPicPr>
          <p:cNvPr id="228" name="Google Shape;228;p26"/>
          <p:cNvPicPr preferRelativeResize="0"/>
          <p:nvPr/>
        </p:nvPicPr>
        <p:blipFill>
          <a:blip r:embed="rId11">
            <a:alphaModFix/>
          </a:blip>
          <a:stretch>
            <a:fillRect/>
          </a:stretch>
        </p:blipFill>
        <p:spPr>
          <a:xfrm>
            <a:off x="7263513" y="4259412"/>
            <a:ext cx="2103120" cy="2194560"/>
          </a:xfrm>
          <a:prstGeom prst="rect">
            <a:avLst/>
          </a:prstGeom>
          <a:noFill/>
          <a:ln>
            <a:noFill/>
          </a:ln>
        </p:spPr>
      </p:pic>
      <p:pic>
        <p:nvPicPr>
          <p:cNvPr id="229" name="Google Shape;229;p26"/>
          <p:cNvPicPr preferRelativeResize="0"/>
          <p:nvPr/>
        </p:nvPicPr>
        <p:blipFill>
          <a:blip r:embed="rId12">
            <a:alphaModFix/>
          </a:blip>
          <a:stretch>
            <a:fillRect/>
          </a:stretch>
        </p:blipFill>
        <p:spPr>
          <a:xfrm>
            <a:off x="9482588" y="4259413"/>
            <a:ext cx="2103120" cy="2194560"/>
          </a:xfrm>
          <a:prstGeom prst="rect">
            <a:avLst/>
          </a:prstGeom>
          <a:noFill/>
          <a:ln>
            <a:noFill/>
          </a:ln>
        </p:spPr>
      </p:pic>
      <p:sp>
        <p:nvSpPr>
          <p:cNvPr id="230" name="Google Shape;230;p26"/>
          <p:cNvSpPr/>
          <p:nvPr/>
        </p:nvSpPr>
        <p:spPr>
          <a:xfrm>
            <a:off x="1168625" y="2463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31" name="Google Shape;231;p26"/>
          <p:cNvSpPr txBox="1"/>
          <p:nvPr>
            <p:ph type="title"/>
          </p:nvPr>
        </p:nvSpPr>
        <p:spPr>
          <a:xfrm>
            <a:off x="1336425" y="709600"/>
            <a:ext cx="64140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Exploratory Data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p:nvPr/>
        </p:nvSpPr>
        <p:spPr>
          <a:xfrm>
            <a:off x="1168625" y="14736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37" name="Google Shape;237;p27"/>
          <p:cNvSpPr txBox="1"/>
          <p:nvPr>
            <p:ph type="title"/>
          </p:nvPr>
        </p:nvSpPr>
        <p:spPr>
          <a:xfrm>
            <a:off x="1336425" y="1936888"/>
            <a:ext cx="51705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Exploratory Data Analysis.</a:t>
            </a:r>
            <a:endParaRPr/>
          </a:p>
        </p:txBody>
      </p:sp>
      <p:cxnSp>
        <p:nvCxnSpPr>
          <p:cNvPr id="238" name="Google Shape;238;p27"/>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
        <p:nvSpPr>
          <p:cNvPr id="239" name="Google Shape;239;p27"/>
          <p:cNvSpPr txBox="1"/>
          <p:nvPr/>
        </p:nvSpPr>
        <p:spPr>
          <a:xfrm>
            <a:off x="1168625" y="3149275"/>
            <a:ext cx="4486800" cy="3345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chemeClr val="dk1"/>
                </a:solidFill>
                <a:latin typeface="Antic Slab"/>
                <a:ea typeface="Antic Slab"/>
                <a:cs typeface="Antic Slab"/>
                <a:sym typeface="Antic Slab"/>
              </a:rPr>
              <a:t>Takeaways</a:t>
            </a:r>
            <a:r>
              <a:rPr b="1" lang="en" sz="1900">
                <a:solidFill>
                  <a:schemeClr val="dk1"/>
                </a:solidFill>
                <a:latin typeface="Antic Slab"/>
                <a:ea typeface="Antic Slab"/>
                <a:cs typeface="Antic Slab"/>
                <a:sym typeface="Antic Slab"/>
              </a:rPr>
              <a:t>: </a:t>
            </a:r>
            <a:endParaRPr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 completely overshadows the failure types</a:t>
            </a:r>
            <a:endParaRPr b="1" sz="1900">
              <a:solidFill>
                <a:schemeClr val="dk2"/>
              </a:solidFill>
              <a:latin typeface="Antic Slab"/>
              <a:ea typeface="Antic Slab"/>
              <a:cs typeface="Antic Slab"/>
              <a:sym typeface="Antic Slab"/>
            </a:endParaRPr>
          </a:p>
          <a:p>
            <a:pPr indent="0" lvl="0" marL="457200" rtl="0" algn="l">
              <a:lnSpc>
                <a:spcPct val="100000"/>
              </a:lnSpc>
              <a:spcBef>
                <a:spcPts val="0"/>
              </a:spcBef>
              <a:spcAft>
                <a:spcPts val="0"/>
              </a:spcAft>
              <a:buNone/>
            </a:pPr>
            <a:r>
              <a:t/>
            </a:r>
            <a:endParaRPr b="1"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Several failure types had very low value counts</a:t>
            </a:r>
            <a:endParaRPr b="1" sz="1900">
              <a:solidFill>
                <a:schemeClr val="dk2"/>
              </a:solidFill>
              <a:latin typeface="Antic Slab"/>
              <a:ea typeface="Antic Slab"/>
              <a:cs typeface="Antic Slab"/>
              <a:sym typeface="Antic Slab"/>
            </a:endParaRPr>
          </a:p>
          <a:p>
            <a:pPr indent="0" lvl="0" marL="457200" rtl="0" algn="l">
              <a:lnSpc>
                <a:spcPct val="100000"/>
              </a:lnSpc>
              <a:spcBef>
                <a:spcPts val="0"/>
              </a:spcBef>
              <a:spcAft>
                <a:spcPts val="0"/>
              </a:spcAft>
              <a:buNone/>
            </a:pPr>
            <a:r>
              <a:t/>
            </a:r>
            <a:endParaRPr b="1"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Potential need to focus to specific </a:t>
            </a:r>
            <a:r>
              <a:rPr b="1" lang="en" sz="1900">
                <a:solidFill>
                  <a:schemeClr val="dk2"/>
                </a:solidFill>
                <a:latin typeface="Antic Slab"/>
                <a:ea typeface="Antic Slab"/>
                <a:cs typeface="Antic Slab"/>
                <a:sym typeface="Antic Slab"/>
              </a:rPr>
              <a:t>failure</a:t>
            </a:r>
            <a:r>
              <a:rPr b="1" lang="en" sz="1900">
                <a:solidFill>
                  <a:schemeClr val="dk2"/>
                </a:solidFill>
                <a:latin typeface="Antic Slab"/>
                <a:ea typeface="Antic Slab"/>
                <a:cs typeface="Antic Slab"/>
                <a:sym typeface="Antic Slab"/>
              </a:rPr>
              <a:t> types</a:t>
            </a:r>
            <a:endParaRPr b="1" sz="1900">
              <a:solidFill>
                <a:schemeClr val="dk2"/>
              </a:solidFill>
              <a:latin typeface="Antic Slab"/>
              <a:ea typeface="Antic Slab"/>
              <a:cs typeface="Antic Slab"/>
              <a:sym typeface="Antic Slab"/>
            </a:endParaRPr>
          </a:p>
        </p:txBody>
      </p:sp>
      <p:pic>
        <p:nvPicPr>
          <p:cNvPr id="240" name="Google Shape;240;p27"/>
          <p:cNvPicPr preferRelativeResize="0"/>
          <p:nvPr/>
        </p:nvPicPr>
        <p:blipFill>
          <a:blip r:embed="rId3">
            <a:alphaModFix/>
          </a:blip>
          <a:stretch>
            <a:fillRect/>
          </a:stretch>
        </p:blipFill>
        <p:spPr>
          <a:xfrm>
            <a:off x="6007079" y="918201"/>
            <a:ext cx="5850647" cy="5021598"/>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8"/>
          <p:cNvPicPr preferRelativeResize="0"/>
          <p:nvPr/>
        </p:nvPicPr>
        <p:blipFill>
          <a:blip r:embed="rId3">
            <a:alphaModFix/>
          </a:blip>
          <a:stretch>
            <a:fillRect/>
          </a:stretch>
        </p:blipFill>
        <p:spPr>
          <a:xfrm>
            <a:off x="6007075" y="918200"/>
            <a:ext cx="5850649" cy="5021599"/>
          </a:xfrm>
          <a:prstGeom prst="rect">
            <a:avLst/>
          </a:prstGeom>
          <a:noFill/>
          <a:ln cap="flat" cmpd="sng" w="28575">
            <a:solidFill>
              <a:schemeClr val="dk2"/>
            </a:solidFill>
            <a:prstDash val="solid"/>
            <a:round/>
            <a:headEnd len="sm" w="sm" type="none"/>
            <a:tailEnd len="sm" w="sm" type="none"/>
          </a:ln>
        </p:spPr>
      </p:pic>
      <p:sp>
        <p:nvSpPr>
          <p:cNvPr id="246" name="Google Shape;246;p28"/>
          <p:cNvSpPr/>
          <p:nvPr/>
        </p:nvSpPr>
        <p:spPr>
          <a:xfrm>
            <a:off x="1168625" y="14736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47" name="Google Shape;247;p28"/>
          <p:cNvSpPr txBox="1"/>
          <p:nvPr>
            <p:ph type="title"/>
          </p:nvPr>
        </p:nvSpPr>
        <p:spPr>
          <a:xfrm>
            <a:off x="1336425" y="1936888"/>
            <a:ext cx="51705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Exploratory Data Analysis.</a:t>
            </a:r>
            <a:endParaRPr/>
          </a:p>
        </p:txBody>
      </p:sp>
      <p:cxnSp>
        <p:nvCxnSpPr>
          <p:cNvPr id="248" name="Google Shape;248;p28"/>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sp>
        <p:nvSpPr>
          <p:cNvPr id="249" name="Google Shape;249;p28"/>
          <p:cNvSpPr txBox="1"/>
          <p:nvPr/>
        </p:nvSpPr>
        <p:spPr>
          <a:xfrm>
            <a:off x="1168625" y="3149275"/>
            <a:ext cx="4727700" cy="3345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chemeClr val="dk1"/>
                </a:solidFill>
                <a:latin typeface="Antic Slab"/>
                <a:ea typeface="Antic Slab"/>
                <a:cs typeface="Antic Slab"/>
                <a:sym typeface="Antic Slab"/>
              </a:rPr>
              <a:t>Takeaways: </a:t>
            </a:r>
            <a:endParaRPr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Wafer map dimensions vary and are not evenly distributed</a:t>
            </a:r>
            <a:endParaRPr b="1" sz="1900">
              <a:solidFill>
                <a:schemeClr val="dk2"/>
              </a:solidFill>
              <a:latin typeface="Antic Slab"/>
              <a:ea typeface="Antic Slab"/>
              <a:cs typeface="Antic Slab"/>
              <a:sym typeface="Antic Slab"/>
            </a:endParaRPr>
          </a:p>
          <a:p>
            <a:pPr indent="0" lvl="0" marL="457200" rtl="0" algn="l">
              <a:lnSpc>
                <a:spcPct val="100000"/>
              </a:lnSpc>
              <a:spcBef>
                <a:spcPts val="0"/>
              </a:spcBef>
              <a:spcAft>
                <a:spcPts val="0"/>
              </a:spcAft>
              <a:buNone/>
            </a:pPr>
            <a:r>
              <a:t/>
            </a:r>
            <a:endParaRPr b="1"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Majority of sizes do not have the same X as Y pixel dimensions</a:t>
            </a:r>
            <a:endParaRPr b="1" sz="1900">
              <a:solidFill>
                <a:schemeClr val="dk2"/>
              </a:solidFill>
              <a:latin typeface="Antic Slab"/>
              <a:ea typeface="Antic Slab"/>
              <a:cs typeface="Antic Slab"/>
              <a:sym typeface="Antic Slab"/>
            </a:endParaRPr>
          </a:p>
          <a:p>
            <a:pPr indent="0" lvl="0" marL="457200" rtl="0" algn="l">
              <a:lnSpc>
                <a:spcPct val="100000"/>
              </a:lnSpc>
              <a:spcBef>
                <a:spcPts val="0"/>
              </a:spcBef>
              <a:spcAft>
                <a:spcPts val="0"/>
              </a:spcAft>
              <a:buNone/>
            </a:pPr>
            <a:r>
              <a:t/>
            </a:r>
            <a:endParaRPr b="1" sz="1900">
              <a:solidFill>
                <a:schemeClr val="dk2"/>
              </a:solidFill>
              <a:latin typeface="Antic Slab"/>
              <a:ea typeface="Antic Slab"/>
              <a:cs typeface="Antic Slab"/>
              <a:sym typeface="Antic Slab"/>
            </a:endParaRPr>
          </a:p>
          <a:p>
            <a:pPr indent="-349250" lvl="0" marL="457200" rtl="0" algn="l">
              <a:lnSpc>
                <a:spcPct val="100000"/>
              </a:lnSpc>
              <a:spcBef>
                <a:spcPts val="0"/>
              </a:spcBef>
              <a:spcAft>
                <a:spcPts val="0"/>
              </a:spcAft>
              <a:buClr>
                <a:schemeClr val="dk2"/>
              </a:buClr>
              <a:buSzPts val="1900"/>
              <a:buFont typeface="Antic Slab"/>
              <a:buChar char="●"/>
            </a:pPr>
            <a:r>
              <a:rPr b="1" lang="en" sz="1900">
                <a:solidFill>
                  <a:schemeClr val="dk2"/>
                </a:solidFill>
                <a:latin typeface="Antic Slab"/>
                <a:ea typeface="Antic Slab"/>
                <a:cs typeface="Antic Slab"/>
                <a:sym typeface="Antic Slab"/>
              </a:rPr>
              <a:t>Will likely need to consider reshaping</a:t>
            </a:r>
            <a:endParaRPr b="1" sz="1900">
              <a:solidFill>
                <a:schemeClr val="dk2"/>
              </a:solidFill>
              <a:latin typeface="Antic Slab"/>
              <a:ea typeface="Antic Slab"/>
              <a:cs typeface="Antic Slab"/>
              <a:sym typeface="Antic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55" name="Google Shape;255;p29"/>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Data Preprocessing</a:t>
            </a:r>
            <a:r>
              <a:rPr lang="en"/>
              <a:t>.</a:t>
            </a:r>
            <a:endParaRPr/>
          </a:p>
        </p:txBody>
      </p:sp>
      <p:sp>
        <p:nvSpPr>
          <p:cNvPr id="256" name="Google Shape;256;p29"/>
          <p:cNvSpPr/>
          <p:nvPr/>
        </p:nvSpPr>
        <p:spPr>
          <a:xfrm>
            <a:off x="5045062" y="1393201"/>
            <a:ext cx="2062454" cy="1253877"/>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03</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62" name="Google Shape;262;p30"/>
          <p:cNvSpPr txBox="1"/>
          <p:nvPr>
            <p:ph type="title"/>
          </p:nvPr>
        </p:nvSpPr>
        <p:spPr>
          <a:xfrm>
            <a:off x="1537900" y="14747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Preprocessing Procedure.</a:t>
            </a:r>
            <a:endParaRPr/>
          </a:p>
        </p:txBody>
      </p:sp>
      <p:sp>
        <p:nvSpPr>
          <p:cNvPr id="263" name="Google Shape;263;p30"/>
          <p:cNvSpPr txBox="1"/>
          <p:nvPr>
            <p:ph idx="1" type="body"/>
          </p:nvPr>
        </p:nvSpPr>
        <p:spPr>
          <a:xfrm>
            <a:off x="1336500" y="2238275"/>
            <a:ext cx="9519000" cy="36999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solidFill>
                  <a:schemeClr val="dk1"/>
                </a:solidFill>
              </a:rPr>
              <a:t>We are focusing on the images and failure type </a:t>
            </a:r>
            <a:endParaRPr/>
          </a:p>
          <a:p>
            <a:pPr indent="-349250" lvl="0" marL="457200" rtl="0" algn="l">
              <a:lnSpc>
                <a:spcPct val="200000"/>
              </a:lnSpc>
              <a:spcBef>
                <a:spcPts val="0"/>
              </a:spcBef>
              <a:spcAft>
                <a:spcPts val="0"/>
              </a:spcAft>
              <a:buSzPts val="1900"/>
              <a:buChar char="●"/>
            </a:pPr>
            <a:r>
              <a:rPr lang="en"/>
              <a:t>Extracted text from brackets (“[[x]]”) for failure type</a:t>
            </a:r>
            <a:endParaRPr/>
          </a:p>
          <a:p>
            <a:pPr indent="-349250" lvl="0" marL="457200" rtl="0" algn="l">
              <a:lnSpc>
                <a:spcPct val="200000"/>
              </a:lnSpc>
              <a:spcBef>
                <a:spcPts val="0"/>
              </a:spcBef>
              <a:spcAft>
                <a:spcPts val="0"/>
              </a:spcAft>
              <a:buSzPts val="1900"/>
              <a:buChar char="●"/>
            </a:pPr>
            <a:r>
              <a:rPr lang="en"/>
              <a:t>Narrowed the scope to 5 failure types due to severe imbalance </a:t>
            </a:r>
            <a:endParaRPr/>
          </a:p>
          <a:p>
            <a:pPr indent="-349250" lvl="1" marL="914400" rtl="0" algn="l">
              <a:lnSpc>
                <a:spcPct val="200000"/>
              </a:lnSpc>
              <a:spcBef>
                <a:spcPts val="0"/>
              </a:spcBef>
              <a:spcAft>
                <a:spcPts val="0"/>
              </a:spcAft>
              <a:buSzPts val="1900"/>
              <a:buChar char="○"/>
            </a:pPr>
            <a:r>
              <a:rPr lang="en"/>
              <a:t>None, Edge-Ring, Edge-Loc, Center, Loc</a:t>
            </a:r>
            <a:endParaRPr/>
          </a:p>
          <a:p>
            <a:pPr indent="-349250" lvl="0" marL="457200" rtl="0" algn="l">
              <a:lnSpc>
                <a:spcPct val="200000"/>
              </a:lnSpc>
              <a:spcBef>
                <a:spcPts val="0"/>
              </a:spcBef>
              <a:spcAft>
                <a:spcPts val="0"/>
              </a:spcAft>
              <a:buSzPts val="1900"/>
              <a:buChar char="●"/>
            </a:pPr>
            <a:r>
              <a:rPr lang="en"/>
              <a:t>Reshaped, resized wafer maps to (50, 50, 1) and normalized</a:t>
            </a:r>
            <a:endParaRPr/>
          </a:p>
          <a:p>
            <a:pPr indent="-349250" lvl="1" marL="914400" rtl="0" algn="l">
              <a:lnSpc>
                <a:spcPct val="200000"/>
              </a:lnSpc>
              <a:spcBef>
                <a:spcPts val="0"/>
              </a:spcBef>
              <a:spcAft>
                <a:spcPts val="0"/>
              </a:spcAft>
              <a:buSzPts val="1900"/>
              <a:buChar char="○"/>
            </a:pPr>
            <a:r>
              <a:rPr lang="en"/>
              <a:t>cv2’s resize with interpolation INTER_NEAREST</a:t>
            </a:r>
            <a:endParaRPr/>
          </a:p>
          <a:p>
            <a:pPr indent="-349250" lvl="0" marL="457200" rtl="0" algn="l">
              <a:lnSpc>
                <a:spcPct val="200000"/>
              </a:lnSpc>
              <a:spcBef>
                <a:spcPts val="0"/>
              </a:spcBef>
              <a:spcAft>
                <a:spcPts val="0"/>
              </a:spcAft>
              <a:buClr>
                <a:schemeClr val="dk1"/>
              </a:buClr>
              <a:buSzPts val="1900"/>
              <a:buChar char="●"/>
            </a:pPr>
            <a:r>
              <a:rPr lang="en">
                <a:solidFill>
                  <a:schemeClr val="dk1"/>
                </a:solidFill>
              </a:rPr>
              <a:t>Encode Failure Type labels </a:t>
            </a:r>
            <a:endParaRPr/>
          </a:p>
          <a:p>
            <a:pPr indent="-349250" lvl="0" marL="457200" rtl="0" algn="l">
              <a:lnSpc>
                <a:spcPct val="200000"/>
              </a:lnSpc>
              <a:spcBef>
                <a:spcPts val="0"/>
              </a:spcBef>
              <a:spcAft>
                <a:spcPts val="0"/>
              </a:spcAft>
              <a:buSzPts val="1900"/>
              <a:buChar char="●"/>
            </a:pPr>
            <a:r>
              <a:rPr lang="en"/>
              <a:t>Preprocessed Data Size:  170,187 images </a:t>
            </a:r>
            <a:endParaRPr/>
          </a:p>
          <a:p>
            <a:pPr indent="0" lvl="0" marL="457200" rtl="0" algn="l">
              <a:lnSpc>
                <a:spcPct val="200000"/>
              </a:lnSpc>
              <a:spcBef>
                <a:spcPts val="0"/>
              </a:spcBef>
              <a:spcAft>
                <a:spcPts val="0"/>
              </a:spcAft>
              <a:buNone/>
            </a:pPr>
            <a:r>
              <a:t/>
            </a:r>
            <a:endParaRPr/>
          </a:p>
        </p:txBody>
      </p:sp>
      <p:pic>
        <p:nvPicPr>
          <p:cNvPr id="264" name="Google Shape;264;p30"/>
          <p:cNvPicPr preferRelativeResize="0"/>
          <p:nvPr/>
        </p:nvPicPr>
        <p:blipFill>
          <a:blip r:embed="rId3">
            <a:alphaModFix/>
          </a:blip>
          <a:stretch>
            <a:fillRect/>
          </a:stretch>
        </p:blipFill>
        <p:spPr>
          <a:xfrm>
            <a:off x="8379250" y="4062050"/>
            <a:ext cx="3812750" cy="2795950"/>
          </a:xfrm>
          <a:prstGeom prst="rect">
            <a:avLst/>
          </a:prstGeom>
          <a:noFill/>
          <a:ln>
            <a:noFill/>
          </a:ln>
        </p:spPr>
      </p:pic>
      <p:sp>
        <p:nvSpPr>
          <p:cNvPr id="265" name="Google Shape;265;p30"/>
          <p:cNvSpPr txBox="1"/>
          <p:nvPr/>
        </p:nvSpPr>
        <p:spPr>
          <a:xfrm>
            <a:off x="9313475" y="3668550"/>
            <a:ext cx="22653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ic Slab"/>
                <a:ea typeface="Antic Slab"/>
                <a:cs typeface="Antic Slab"/>
                <a:sym typeface="Antic Slab"/>
              </a:rPr>
              <a:t>Preprocessed Data</a:t>
            </a:r>
            <a:endParaRPr sz="1800">
              <a:solidFill>
                <a:schemeClr val="dk2"/>
              </a:solidFill>
              <a:latin typeface="Antic Slab"/>
              <a:ea typeface="Antic Slab"/>
              <a:cs typeface="Antic Slab"/>
              <a:sym typeface="Antic Slab"/>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71" name="Google Shape;271;p31"/>
          <p:cNvSpPr txBox="1"/>
          <p:nvPr>
            <p:ph type="title"/>
          </p:nvPr>
        </p:nvSpPr>
        <p:spPr>
          <a:xfrm>
            <a:off x="1504925" y="1689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Resized Images</a:t>
            </a:r>
            <a:endParaRPr/>
          </a:p>
        </p:txBody>
      </p:sp>
      <p:pic>
        <p:nvPicPr>
          <p:cNvPr id="272" name="Google Shape;272;p31"/>
          <p:cNvPicPr preferRelativeResize="0"/>
          <p:nvPr/>
        </p:nvPicPr>
        <p:blipFill>
          <a:blip r:embed="rId3">
            <a:alphaModFix/>
          </a:blip>
          <a:stretch>
            <a:fillRect/>
          </a:stretch>
        </p:blipFill>
        <p:spPr>
          <a:xfrm>
            <a:off x="5989250" y="489025"/>
            <a:ext cx="5891924" cy="5879952"/>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78" name="Google Shape;278;p32"/>
          <p:cNvSpPr txBox="1"/>
          <p:nvPr>
            <p:ph type="title"/>
          </p:nvPr>
        </p:nvSpPr>
        <p:spPr>
          <a:xfrm>
            <a:off x="1504925" y="1421250"/>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Dividing Data Into Train/Val/Test</a:t>
            </a:r>
            <a:endParaRPr/>
          </a:p>
        </p:txBody>
      </p:sp>
      <p:sp>
        <p:nvSpPr>
          <p:cNvPr id="279" name="Google Shape;279;p32"/>
          <p:cNvSpPr txBox="1"/>
          <p:nvPr>
            <p:ph idx="1" type="body"/>
          </p:nvPr>
        </p:nvSpPr>
        <p:spPr>
          <a:xfrm>
            <a:off x="1336500" y="2300150"/>
            <a:ext cx="9519000" cy="24885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t>Shuffled Data</a:t>
            </a:r>
            <a:endParaRPr/>
          </a:p>
          <a:p>
            <a:pPr indent="-349250" lvl="0" marL="457200" rtl="0" algn="l">
              <a:lnSpc>
                <a:spcPct val="200000"/>
              </a:lnSpc>
              <a:spcBef>
                <a:spcPts val="0"/>
              </a:spcBef>
              <a:spcAft>
                <a:spcPts val="0"/>
              </a:spcAft>
              <a:buSzPts val="1900"/>
              <a:buChar char="●"/>
            </a:pPr>
            <a:r>
              <a:rPr lang="en"/>
              <a:t>Divided Dataset into a 60/20/20 train/val/test split </a:t>
            </a:r>
            <a:endParaRPr/>
          </a:p>
          <a:p>
            <a:pPr indent="-349250" lvl="0" marL="457200" rtl="0" algn="l">
              <a:lnSpc>
                <a:spcPct val="200000"/>
              </a:lnSpc>
              <a:spcBef>
                <a:spcPts val="0"/>
              </a:spcBef>
              <a:spcAft>
                <a:spcPts val="0"/>
              </a:spcAft>
              <a:buSzPts val="1900"/>
              <a:buChar char="●"/>
            </a:pPr>
            <a:r>
              <a:rPr lang="en"/>
              <a:t>Training Data Distribution</a:t>
            </a:r>
            <a:endParaRPr/>
          </a:p>
          <a:p>
            <a:pPr indent="-349250" lvl="1" marL="914400" rtl="0" algn="l">
              <a:lnSpc>
                <a:spcPct val="200000"/>
              </a:lnSpc>
              <a:spcBef>
                <a:spcPts val="0"/>
              </a:spcBef>
              <a:spcAft>
                <a:spcPts val="0"/>
              </a:spcAft>
              <a:buSzPts val="1900"/>
              <a:buChar char="○"/>
            </a:pPr>
            <a:r>
              <a:rPr lang="en"/>
              <a:t>None (</a:t>
            </a:r>
            <a:r>
              <a:rPr lang="en"/>
              <a:t>0): 88417</a:t>
            </a:r>
            <a:endParaRPr/>
          </a:p>
          <a:p>
            <a:pPr indent="-349250" lvl="1" marL="914400" rtl="0" algn="l">
              <a:lnSpc>
                <a:spcPct val="200000"/>
              </a:lnSpc>
              <a:spcBef>
                <a:spcPts val="0"/>
              </a:spcBef>
              <a:spcAft>
                <a:spcPts val="0"/>
              </a:spcAft>
              <a:buSzPts val="1900"/>
              <a:buChar char="○"/>
            </a:pPr>
            <a:r>
              <a:rPr lang="en"/>
              <a:t>Center (1): 2584</a:t>
            </a:r>
            <a:endParaRPr/>
          </a:p>
          <a:p>
            <a:pPr indent="-349250" lvl="1" marL="914400" rtl="0" algn="l">
              <a:lnSpc>
                <a:spcPct val="200000"/>
              </a:lnSpc>
              <a:spcBef>
                <a:spcPts val="0"/>
              </a:spcBef>
              <a:spcAft>
                <a:spcPts val="0"/>
              </a:spcAft>
              <a:buSzPts val="1900"/>
              <a:buChar char="○"/>
            </a:pPr>
            <a:r>
              <a:rPr lang="en"/>
              <a:t>Edge-Loc (2): 3146</a:t>
            </a:r>
            <a:endParaRPr/>
          </a:p>
          <a:p>
            <a:pPr indent="-349250" lvl="1" marL="914400" rtl="0" algn="l">
              <a:lnSpc>
                <a:spcPct val="200000"/>
              </a:lnSpc>
              <a:spcBef>
                <a:spcPts val="0"/>
              </a:spcBef>
              <a:spcAft>
                <a:spcPts val="0"/>
              </a:spcAft>
              <a:buSzPts val="1900"/>
              <a:buChar char="○"/>
            </a:pPr>
            <a:r>
              <a:rPr lang="en"/>
              <a:t>Edge-Ring (3): 5789</a:t>
            </a:r>
            <a:endParaRPr/>
          </a:p>
          <a:p>
            <a:pPr indent="-349250" lvl="1" marL="914400" rtl="0" algn="l">
              <a:lnSpc>
                <a:spcPct val="200000"/>
              </a:lnSpc>
              <a:spcBef>
                <a:spcPts val="0"/>
              </a:spcBef>
              <a:spcAft>
                <a:spcPts val="0"/>
              </a:spcAft>
              <a:buSzPts val="1900"/>
              <a:buChar char="○"/>
            </a:pPr>
            <a:r>
              <a:rPr lang="en"/>
              <a:t>Loc (4): 2176</a:t>
            </a:r>
            <a:endParaRPr/>
          </a:p>
          <a:p>
            <a:pPr indent="0" lvl="0" marL="457200" rtl="0" algn="l">
              <a:lnSpc>
                <a:spcPct val="200000"/>
              </a:lnSpc>
              <a:spcBef>
                <a:spcPts val="21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p:nvPr/>
        </p:nvSpPr>
        <p:spPr>
          <a:xfrm>
            <a:off x="988825" y="1307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85" name="Google Shape;285;p33"/>
          <p:cNvSpPr txBox="1"/>
          <p:nvPr>
            <p:ph type="title"/>
          </p:nvPr>
        </p:nvSpPr>
        <p:spPr>
          <a:xfrm>
            <a:off x="1504925" y="1689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Downsampling and Augmenting </a:t>
            </a:r>
            <a:endParaRPr/>
          </a:p>
        </p:txBody>
      </p:sp>
      <p:sp>
        <p:nvSpPr>
          <p:cNvPr id="286" name="Google Shape;286;p33"/>
          <p:cNvSpPr txBox="1"/>
          <p:nvPr>
            <p:ph idx="1" type="body"/>
          </p:nvPr>
        </p:nvSpPr>
        <p:spPr>
          <a:xfrm>
            <a:off x="1504925" y="2756950"/>
            <a:ext cx="9519000" cy="24885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SzPts val="1900"/>
              <a:buChar char="●"/>
            </a:pPr>
            <a:r>
              <a:rPr lang="en"/>
              <a:t>Downsample None (0) failure type from 88k to 6000</a:t>
            </a:r>
            <a:endParaRPr/>
          </a:p>
          <a:p>
            <a:pPr indent="-349250" lvl="0" marL="457200" rtl="0" algn="l">
              <a:lnSpc>
                <a:spcPct val="200000"/>
              </a:lnSpc>
              <a:spcBef>
                <a:spcPts val="0"/>
              </a:spcBef>
              <a:spcAft>
                <a:spcPts val="0"/>
              </a:spcAft>
              <a:buSzPts val="1900"/>
              <a:buChar char="●"/>
            </a:pPr>
            <a:r>
              <a:rPr lang="en"/>
              <a:t> Augmented all other failure </a:t>
            </a:r>
            <a:r>
              <a:rPr lang="en"/>
              <a:t>types till they achieved 6000 images each</a:t>
            </a:r>
            <a:endParaRPr/>
          </a:p>
          <a:p>
            <a:pPr indent="-349250" lvl="1" marL="914400" rtl="0" algn="l">
              <a:lnSpc>
                <a:spcPct val="200000"/>
              </a:lnSpc>
              <a:spcBef>
                <a:spcPts val="0"/>
              </a:spcBef>
              <a:spcAft>
                <a:spcPts val="0"/>
              </a:spcAft>
              <a:buSzPts val="1900"/>
              <a:buChar char="○"/>
            </a:pPr>
            <a:r>
              <a:rPr lang="en"/>
              <a:t>Rotation</a:t>
            </a:r>
            <a:endParaRPr/>
          </a:p>
          <a:p>
            <a:pPr indent="-349250" lvl="1" marL="914400" rtl="0" algn="l">
              <a:lnSpc>
                <a:spcPct val="200000"/>
              </a:lnSpc>
              <a:spcBef>
                <a:spcPts val="0"/>
              </a:spcBef>
              <a:spcAft>
                <a:spcPts val="0"/>
              </a:spcAft>
              <a:buSzPts val="1900"/>
              <a:buChar char="○"/>
            </a:pPr>
            <a:r>
              <a:rPr lang="en"/>
              <a:t>Width and Height Shifts</a:t>
            </a:r>
            <a:endParaRPr/>
          </a:p>
          <a:p>
            <a:pPr indent="-349250" lvl="1" marL="914400" rtl="0" algn="l">
              <a:lnSpc>
                <a:spcPct val="200000"/>
              </a:lnSpc>
              <a:spcBef>
                <a:spcPts val="0"/>
              </a:spcBef>
              <a:spcAft>
                <a:spcPts val="0"/>
              </a:spcAft>
              <a:buSzPts val="1900"/>
              <a:buChar char="○"/>
            </a:pPr>
            <a:r>
              <a:rPr lang="en"/>
              <a:t>Flipping</a:t>
            </a:r>
            <a:endParaRPr/>
          </a:p>
          <a:p>
            <a:pPr indent="-349250" lvl="1" marL="914400" rtl="0" algn="l">
              <a:lnSpc>
                <a:spcPct val="200000"/>
              </a:lnSpc>
              <a:spcBef>
                <a:spcPts val="0"/>
              </a:spcBef>
              <a:spcAft>
                <a:spcPts val="0"/>
              </a:spcAft>
              <a:buSzPts val="1900"/>
              <a:buChar char="○"/>
            </a:pPr>
            <a:r>
              <a:rPr lang="en"/>
              <a:t>Zooming </a:t>
            </a:r>
            <a:endParaRPr/>
          </a:p>
          <a:p>
            <a:pPr indent="0" lvl="0" marL="457200" rtl="0" algn="l">
              <a:lnSpc>
                <a:spcPct val="200000"/>
              </a:lnSpc>
              <a:spcBef>
                <a:spcPts val="21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2" name="Google Shape;292;p34"/>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Model Development.</a:t>
            </a:r>
            <a:endParaRPr/>
          </a:p>
        </p:txBody>
      </p:sp>
      <p:sp>
        <p:nvSpPr>
          <p:cNvPr id="293" name="Google Shape;293;p34"/>
          <p:cNvSpPr/>
          <p:nvPr/>
        </p:nvSpPr>
        <p:spPr>
          <a:xfrm>
            <a:off x="5045062" y="1393201"/>
            <a:ext cx="2219817" cy="1253877"/>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04</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99" name="Google Shape;299;p35"/>
          <p:cNvSpPr txBox="1"/>
          <p:nvPr>
            <p:ph type="title"/>
          </p:nvPr>
        </p:nvSpPr>
        <p:spPr>
          <a:xfrm>
            <a:off x="1242300" y="11633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Baseline Model</a:t>
            </a:r>
            <a:r>
              <a:rPr lang="en"/>
              <a:t>.</a:t>
            </a:r>
            <a:endParaRPr/>
          </a:p>
        </p:txBody>
      </p:sp>
      <p:sp>
        <p:nvSpPr>
          <p:cNvPr id="300" name="Google Shape;300;p35"/>
          <p:cNvSpPr txBox="1"/>
          <p:nvPr>
            <p:ph idx="5" type="body"/>
          </p:nvPr>
        </p:nvSpPr>
        <p:spPr>
          <a:xfrm>
            <a:off x="4527853" y="3837427"/>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01" name="Google Shape;301;p35"/>
          <p:cNvSpPr txBox="1"/>
          <p:nvPr>
            <p:ph idx="4" type="body"/>
          </p:nvPr>
        </p:nvSpPr>
        <p:spPr>
          <a:xfrm>
            <a:off x="976525" y="2175650"/>
            <a:ext cx="10047300" cy="3069900"/>
          </a:xfrm>
          <a:prstGeom prst="rect">
            <a:avLst/>
          </a:prstGeom>
        </p:spPr>
        <p:txBody>
          <a:bodyPr anchorCtr="0" anchor="t" bIns="121900" lIns="121900" spcFirstLastPara="1" rIns="121900" wrap="square" tIns="121900">
            <a:noAutofit/>
          </a:bodyPr>
          <a:lstStyle/>
          <a:p>
            <a:pPr indent="-336550" lvl="0" marL="457200" rtl="0" algn="l">
              <a:lnSpc>
                <a:spcPct val="200000"/>
              </a:lnSpc>
              <a:spcBef>
                <a:spcPts val="0"/>
              </a:spcBef>
              <a:spcAft>
                <a:spcPts val="0"/>
              </a:spcAft>
              <a:buSzPts val="1700"/>
              <a:buChar char="●"/>
            </a:pPr>
            <a:r>
              <a:rPr lang="en"/>
              <a:t>Objective:</a:t>
            </a:r>
            <a:endParaRPr/>
          </a:p>
          <a:p>
            <a:pPr indent="-336550" lvl="1" marL="914400" rtl="0" algn="l">
              <a:lnSpc>
                <a:spcPct val="200000"/>
              </a:lnSpc>
              <a:spcBef>
                <a:spcPts val="0"/>
              </a:spcBef>
              <a:spcAft>
                <a:spcPts val="0"/>
              </a:spcAft>
              <a:buSzPts val="1700"/>
              <a:buChar char="○"/>
            </a:pPr>
            <a:r>
              <a:rPr lang="en"/>
              <a:t>To predict the majority class for all inputs, serving as a simple benchmark </a:t>
            </a:r>
            <a:endParaRPr/>
          </a:p>
          <a:p>
            <a:pPr indent="-336550" lvl="0" marL="457200" rtl="0" algn="l">
              <a:lnSpc>
                <a:spcPct val="200000"/>
              </a:lnSpc>
              <a:spcBef>
                <a:spcPts val="0"/>
              </a:spcBef>
              <a:spcAft>
                <a:spcPts val="0"/>
              </a:spcAft>
              <a:buSzPts val="1700"/>
              <a:buChar char="●"/>
            </a:pPr>
            <a:r>
              <a:rPr lang="en"/>
              <a:t>Majority Class:</a:t>
            </a:r>
            <a:endParaRPr/>
          </a:p>
          <a:p>
            <a:pPr indent="-336550" lvl="1" marL="914400" rtl="0" algn="l">
              <a:lnSpc>
                <a:spcPct val="200000"/>
              </a:lnSpc>
              <a:spcBef>
                <a:spcPts val="0"/>
              </a:spcBef>
              <a:spcAft>
                <a:spcPts val="0"/>
              </a:spcAft>
              <a:buSzPts val="1700"/>
              <a:buChar char="○"/>
            </a:pPr>
            <a:r>
              <a:rPr lang="en"/>
              <a:t>The baseline model predicts the majority class None (0) for every input </a:t>
            </a:r>
            <a:endParaRPr/>
          </a:p>
          <a:p>
            <a:pPr indent="-336550" lvl="0" marL="457200" rtl="0" algn="l">
              <a:lnSpc>
                <a:spcPct val="200000"/>
              </a:lnSpc>
              <a:spcBef>
                <a:spcPts val="0"/>
              </a:spcBef>
              <a:spcAft>
                <a:spcPts val="0"/>
              </a:spcAft>
              <a:buSzPts val="1700"/>
              <a:buChar char="●"/>
            </a:pPr>
            <a:r>
              <a:rPr lang="en"/>
              <a:t>Performance Metrics:</a:t>
            </a:r>
            <a:endParaRPr/>
          </a:p>
          <a:p>
            <a:pPr indent="-336550" lvl="1" marL="914400" rtl="0" algn="l">
              <a:lnSpc>
                <a:spcPct val="200000"/>
              </a:lnSpc>
              <a:spcBef>
                <a:spcPts val="0"/>
              </a:spcBef>
              <a:spcAft>
                <a:spcPts val="0"/>
              </a:spcAft>
              <a:buSzPts val="1700"/>
              <a:buChar char="○"/>
            </a:pPr>
            <a:r>
              <a:rPr lang="en"/>
              <a:t>Training Accuracy: The model achieves an accuracy of 86.59% on the training dataset</a:t>
            </a:r>
            <a:endParaRPr/>
          </a:p>
          <a:p>
            <a:pPr indent="-336550" lvl="1" marL="914400" rtl="0" algn="l">
              <a:lnSpc>
                <a:spcPct val="200000"/>
              </a:lnSpc>
              <a:spcBef>
                <a:spcPts val="0"/>
              </a:spcBef>
              <a:spcAft>
                <a:spcPts val="0"/>
              </a:spcAft>
              <a:buSzPts val="1700"/>
              <a:buChar char="○"/>
            </a:pPr>
            <a:r>
              <a:rPr lang="en"/>
              <a:t>Validation Accuracy: The model achieves an accuracy of 86.78% on the validation data </a:t>
            </a:r>
            <a:endParaRPr/>
          </a:p>
          <a:p>
            <a:pPr indent="-336550" lvl="0" marL="457200" rtl="0" algn="l">
              <a:lnSpc>
                <a:spcPct val="200000"/>
              </a:lnSpc>
              <a:spcBef>
                <a:spcPts val="0"/>
              </a:spcBef>
              <a:spcAft>
                <a:spcPts val="0"/>
              </a:spcAft>
              <a:buSzPts val="1700"/>
              <a:buChar char="●"/>
            </a:pPr>
            <a:r>
              <a:rPr lang="en"/>
              <a:t>Any model developed should aim to surpass this benchmark</a:t>
            </a:r>
            <a:endParaRPr/>
          </a:p>
          <a:p>
            <a:pPr indent="0" lvl="0" marL="457200" rtl="0" algn="ctr">
              <a:lnSpc>
                <a:spcPct val="200000"/>
              </a:lnSpc>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66393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5" name="Google Shape;125;p18"/>
          <p:cNvSpPr/>
          <p:nvPr/>
        </p:nvSpPr>
        <p:spPr>
          <a:xfrm>
            <a:off x="3800850" y="22101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6" name="Google Shape;126;p18"/>
          <p:cNvSpPr/>
          <p:nvPr/>
        </p:nvSpPr>
        <p:spPr>
          <a:xfrm>
            <a:off x="11148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27" name="Google Shape;127;p18"/>
          <p:cNvSpPr txBox="1"/>
          <p:nvPr>
            <p:ph type="title"/>
          </p:nvPr>
        </p:nvSpPr>
        <p:spPr>
          <a:xfrm>
            <a:off x="1242300" y="9347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This is our team.</a:t>
            </a:r>
            <a:endParaRPr/>
          </a:p>
        </p:txBody>
      </p:sp>
      <p:sp>
        <p:nvSpPr>
          <p:cNvPr id="128" name="Google Shape;128;p18"/>
          <p:cNvSpPr txBox="1"/>
          <p:nvPr>
            <p:ph idx="2" type="subTitle"/>
          </p:nvPr>
        </p:nvSpPr>
        <p:spPr>
          <a:xfrm>
            <a:off x="316635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Matthew</a:t>
            </a:r>
            <a:endParaRPr/>
          </a:p>
          <a:p>
            <a:pPr indent="0" lvl="0" marL="0" rtl="0" algn="ctr">
              <a:lnSpc>
                <a:spcPct val="115000"/>
              </a:lnSpc>
              <a:spcBef>
                <a:spcPts val="0"/>
              </a:spcBef>
              <a:spcAft>
                <a:spcPts val="0"/>
              </a:spcAft>
              <a:buClr>
                <a:schemeClr val="dk1"/>
              </a:buClr>
              <a:buSzPts val="1100"/>
              <a:buFont typeface="Arial"/>
              <a:buNone/>
            </a:pPr>
            <a:r>
              <a:rPr b="1" lang="en" sz="1700">
                <a:solidFill>
                  <a:schemeClr val="dk1"/>
                </a:solidFill>
                <a:latin typeface="Antic Slab"/>
                <a:ea typeface="Antic Slab"/>
                <a:cs typeface="Antic Slab"/>
                <a:sym typeface="Antic Slab"/>
              </a:rPr>
              <a:t>He/Him</a:t>
            </a:r>
            <a:endParaRPr/>
          </a:p>
        </p:txBody>
      </p:sp>
      <p:sp>
        <p:nvSpPr>
          <p:cNvPr id="129" name="Google Shape;129;p18"/>
          <p:cNvSpPr txBox="1"/>
          <p:nvPr>
            <p:ph idx="3" type="subTitle"/>
          </p:nvPr>
        </p:nvSpPr>
        <p:spPr>
          <a:xfrm>
            <a:off x="6004802" y="3600000"/>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Max</a:t>
            </a:r>
            <a:endParaRPr/>
          </a:p>
          <a:p>
            <a:pPr indent="0" lvl="0" marL="0" rtl="0" algn="ctr">
              <a:spcBef>
                <a:spcPts val="0"/>
              </a:spcBef>
              <a:spcAft>
                <a:spcPts val="0"/>
              </a:spcAft>
              <a:buNone/>
            </a:pPr>
            <a:r>
              <a:t/>
            </a:r>
            <a:endParaRPr/>
          </a:p>
        </p:txBody>
      </p:sp>
      <p:sp>
        <p:nvSpPr>
          <p:cNvPr id="130" name="Google Shape;130;p18"/>
          <p:cNvSpPr txBox="1"/>
          <p:nvPr>
            <p:ph idx="4" type="body"/>
          </p:nvPr>
        </p:nvSpPr>
        <p:spPr>
          <a:xfrm>
            <a:off x="480300" y="4165707"/>
            <a:ext cx="2658900" cy="1664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Program Manager @ Lowe’s</a:t>
            </a:r>
            <a:endParaRPr/>
          </a:p>
          <a:p>
            <a:pPr indent="0" lvl="0" marL="0" rtl="0" algn="ctr">
              <a:spcBef>
                <a:spcPts val="0"/>
              </a:spcBef>
              <a:spcAft>
                <a:spcPts val="0"/>
              </a:spcAft>
              <a:buNone/>
            </a:pPr>
            <a:r>
              <a:t/>
            </a:r>
            <a:endParaRPr/>
          </a:p>
        </p:txBody>
      </p:sp>
      <p:sp>
        <p:nvSpPr>
          <p:cNvPr id="131" name="Google Shape;131;p18"/>
          <p:cNvSpPr txBox="1"/>
          <p:nvPr>
            <p:ph idx="5" type="body"/>
          </p:nvPr>
        </p:nvSpPr>
        <p:spPr>
          <a:xfrm>
            <a:off x="3166350" y="4165707"/>
            <a:ext cx="26589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Industrial Engineer @ Boeing</a:t>
            </a:r>
            <a:endParaRPr/>
          </a:p>
        </p:txBody>
      </p:sp>
      <p:sp>
        <p:nvSpPr>
          <p:cNvPr id="132" name="Google Shape;132;p18"/>
          <p:cNvSpPr txBox="1"/>
          <p:nvPr>
            <p:ph idx="6" type="body"/>
          </p:nvPr>
        </p:nvSpPr>
        <p:spPr>
          <a:xfrm>
            <a:off x="6004800" y="4165700"/>
            <a:ext cx="25506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Module Engineer @ Intel</a:t>
            </a:r>
            <a:endParaRPr/>
          </a:p>
        </p:txBody>
      </p:sp>
      <p:sp>
        <p:nvSpPr>
          <p:cNvPr id="133" name="Google Shape;133;p18"/>
          <p:cNvSpPr txBox="1"/>
          <p:nvPr>
            <p:ph idx="1" type="subTitle"/>
          </p:nvPr>
        </p:nvSpPr>
        <p:spPr>
          <a:xfrm>
            <a:off x="484802" y="3600000"/>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Alexandra</a:t>
            </a:r>
            <a:endParaRPr/>
          </a:p>
          <a:p>
            <a:pPr indent="0" lvl="0" marL="0" rtl="0" algn="ctr">
              <a:spcBef>
                <a:spcPts val="0"/>
              </a:spcBef>
              <a:spcAft>
                <a:spcPts val="0"/>
              </a:spcAft>
              <a:buNone/>
            </a:pPr>
            <a:r>
              <a:t/>
            </a:r>
            <a:endParaRPr/>
          </a:p>
        </p:txBody>
      </p:sp>
      <p:sp>
        <p:nvSpPr>
          <p:cNvPr id="134" name="Google Shape;134;p18"/>
          <p:cNvSpPr/>
          <p:nvPr/>
        </p:nvSpPr>
        <p:spPr>
          <a:xfrm>
            <a:off x="9382500" y="2190404"/>
            <a:ext cx="1389900" cy="13899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35" name="Google Shape;135;p18"/>
          <p:cNvSpPr txBox="1"/>
          <p:nvPr>
            <p:ph idx="3" type="subTitle"/>
          </p:nvPr>
        </p:nvSpPr>
        <p:spPr>
          <a:xfrm>
            <a:off x="8748002" y="3600000"/>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Akanksha</a:t>
            </a:r>
            <a:endParaRPr/>
          </a:p>
          <a:p>
            <a:pPr indent="0" lvl="0" marL="0" rtl="0" algn="ctr">
              <a:spcBef>
                <a:spcPts val="0"/>
              </a:spcBef>
              <a:spcAft>
                <a:spcPts val="0"/>
              </a:spcAft>
              <a:buNone/>
            </a:pPr>
            <a:r>
              <a:t/>
            </a:r>
            <a:endParaRPr/>
          </a:p>
        </p:txBody>
      </p:sp>
      <p:sp>
        <p:nvSpPr>
          <p:cNvPr id="136" name="Google Shape;136;p18"/>
          <p:cNvSpPr txBox="1"/>
          <p:nvPr>
            <p:ph idx="6" type="body"/>
          </p:nvPr>
        </p:nvSpPr>
        <p:spPr>
          <a:xfrm>
            <a:off x="8629650" y="4165700"/>
            <a:ext cx="2895600" cy="1660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Data Scientist @ </a:t>
            </a:r>
            <a:endParaRPr/>
          </a:p>
          <a:p>
            <a:pPr indent="0" lvl="0" marL="0" rtl="0" algn="ctr">
              <a:spcBef>
                <a:spcPts val="0"/>
              </a:spcBef>
              <a:spcAft>
                <a:spcPts val="0"/>
              </a:spcAft>
              <a:buNone/>
            </a:pPr>
            <a:r>
              <a:rPr lang="en"/>
              <a:t>Johns Hopkins University’s Applied Physics Lab</a:t>
            </a:r>
            <a:endParaRPr/>
          </a:p>
        </p:txBody>
      </p:sp>
      <p:pic>
        <p:nvPicPr>
          <p:cNvPr id="137" name="Google Shape;137;p18"/>
          <p:cNvPicPr preferRelativeResize="0"/>
          <p:nvPr/>
        </p:nvPicPr>
        <p:blipFill>
          <a:blip r:embed="rId3">
            <a:alphaModFix/>
          </a:blip>
          <a:stretch>
            <a:fillRect/>
          </a:stretch>
        </p:blipFill>
        <p:spPr>
          <a:xfrm>
            <a:off x="3803904" y="2212848"/>
            <a:ext cx="1389887" cy="1389887"/>
          </a:xfrm>
          <a:prstGeom prst="rect">
            <a:avLst/>
          </a:prstGeom>
          <a:noFill/>
          <a:ln>
            <a:noFill/>
          </a:ln>
        </p:spPr>
      </p:pic>
      <p:pic>
        <p:nvPicPr>
          <p:cNvPr id="138" name="Google Shape;138;p18"/>
          <p:cNvPicPr preferRelativeResize="0"/>
          <p:nvPr/>
        </p:nvPicPr>
        <p:blipFill>
          <a:blip r:embed="rId4">
            <a:alphaModFix/>
          </a:blip>
          <a:stretch>
            <a:fillRect/>
          </a:stretch>
        </p:blipFill>
        <p:spPr>
          <a:xfrm>
            <a:off x="1115568" y="2194560"/>
            <a:ext cx="1389889" cy="1389889"/>
          </a:xfrm>
          <a:prstGeom prst="rect">
            <a:avLst/>
          </a:prstGeom>
          <a:noFill/>
          <a:ln>
            <a:noFill/>
          </a:ln>
        </p:spPr>
      </p:pic>
      <p:pic>
        <p:nvPicPr>
          <p:cNvPr id="139" name="Google Shape;139;p18"/>
          <p:cNvPicPr preferRelativeResize="0"/>
          <p:nvPr/>
        </p:nvPicPr>
        <p:blipFill>
          <a:blip r:embed="rId5">
            <a:alphaModFix/>
          </a:blip>
          <a:stretch>
            <a:fillRect/>
          </a:stretch>
        </p:blipFill>
        <p:spPr>
          <a:xfrm>
            <a:off x="6197250" y="1763596"/>
            <a:ext cx="2550600" cy="2550579"/>
          </a:xfrm>
          <a:prstGeom prst="rect">
            <a:avLst/>
          </a:prstGeom>
          <a:noFill/>
          <a:ln>
            <a:noFill/>
          </a:ln>
        </p:spPr>
      </p:pic>
      <p:pic>
        <p:nvPicPr>
          <p:cNvPr id="140" name="Google Shape;140;p18"/>
          <p:cNvPicPr preferRelativeResize="0"/>
          <p:nvPr/>
        </p:nvPicPr>
        <p:blipFill>
          <a:blip r:embed="rId6">
            <a:alphaModFix/>
          </a:blip>
          <a:stretch>
            <a:fillRect/>
          </a:stretch>
        </p:blipFill>
        <p:spPr>
          <a:xfrm>
            <a:off x="9381744" y="2194560"/>
            <a:ext cx="1389888" cy="13898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p:nvPr/>
        </p:nvSpPr>
        <p:spPr>
          <a:xfrm>
            <a:off x="401150" y="7121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07" name="Google Shape;307;p36"/>
          <p:cNvSpPr txBox="1"/>
          <p:nvPr>
            <p:ph type="title"/>
          </p:nvPr>
        </p:nvSpPr>
        <p:spPr>
          <a:xfrm>
            <a:off x="820050" y="961563"/>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Hyperparameter Tuning.</a:t>
            </a:r>
            <a:endParaRPr/>
          </a:p>
        </p:txBody>
      </p:sp>
      <p:graphicFrame>
        <p:nvGraphicFramePr>
          <p:cNvPr id="308" name="Google Shape;308;p36"/>
          <p:cNvGraphicFramePr/>
          <p:nvPr/>
        </p:nvGraphicFramePr>
        <p:xfrm>
          <a:off x="1461800" y="2239875"/>
          <a:ext cx="3000000" cy="3000000"/>
        </p:xfrm>
        <a:graphic>
          <a:graphicData uri="http://schemas.openxmlformats.org/drawingml/2006/table">
            <a:tbl>
              <a:tblPr>
                <a:noFill/>
                <a:tableStyleId>{CEDF00F2-73EF-4231-BDEE-B1A936276B95}</a:tableStyleId>
              </a:tblPr>
              <a:tblGrid>
                <a:gridCol w="1073675"/>
                <a:gridCol w="1073675"/>
                <a:gridCol w="1073675"/>
                <a:gridCol w="1073675"/>
                <a:gridCol w="1073675"/>
                <a:gridCol w="1073675"/>
                <a:gridCol w="1073675"/>
                <a:gridCol w="1073675"/>
              </a:tblGrid>
              <a:tr h="514400">
                <a:tc>
                  <a:txBody>
                    <a:bodyPr/>
                    <a:lstStyle/>
                    <a:p>
                      <a:pPr indent="0" lvl="0" marL="0" rtl="0" algn="l">
                        <a:spcBef>
                          <a:spcPts val="0"/>
                        </a:spcBef>
                        <a:spcAft>
                          <a:spcPts val="0"/>
                        </a:spcAft>
                        <a:buNone/>
                      </a:pPr>
                      <a:r>
                        <a:rPr lang="en" sz="1000"/>
                        <a:t>CNN Type</a:t>
                      </a:r>
                      <a:endParaRPr sz="1000"/>
                    </a:p>
                  </a:txBody>
                  <a:tcPr marT="91425" marB="91425" marR="91425" marL="91425"/>
                </a:tc>
                <a:tc>
                  <a:txBody>
                    <a:bodyPr/>
                    <a:lstStyle/>
                    <a:p>
                      <a:pPr indent="0" lvl="0" marL="0" rtl="0" algn="l">
                        <a:spcBef>
                          <a:spcPts val="0"/>
                        </a:spcBef>
                        <a:spcAft>
                          <a:spcPts val="0"/>
                        </a:spcAft>
                        <a:buNone/>
                      </a:pPr>
                      <a:r>
                        <a:rPr lang="en" sz="1000"/>
                        <a:t>Kernel size</a:t>
                      </a:r>
                      <a:endParaRPr sz="1000"/>
                    </a:p>
                  </a:txBody>
                  <a:tcPr marT="91425" marB="91425" marR="91425" marL="91425"/>
                </a:tc>
                <a:tc>
                  <a:txBody>
                    <a:bodyPr/>
                    <a:lstStyle/>
                    <a:p>
                      <a:pPr indent="0" lvl="0" marL="0" rtl="0" algn="l">
                        <a:spcBef>
                          <a:spcPts val="0"/>
                        </a:spcBef>
                        <a:spcAft>
                          <a:spcPts val="0"/>
                        </a:spcAft>
                        <a:buNone/>
                      </a:pPr>
                      <a:r>
                        <a:rPr lang="en" sz="1000"/>
                        <a:t>Layer change</a:t>
                      </a:r>
                      <a:endParaRPr sz="1000"/>
                    </a:p>
                  </a:txBody>
                  <a:tcPr marT="91425" marB="91425" marR="91425" marL="91425"/>
                </a:tc>
                <a:tc>
                  <a:txBody>
                    <a:bodyPr/>
                    <a:lstStyle/>
                    <a:p>
                      <a:pPr indent="0" lvl="0" marL="0" rtl="0" algn="l">
                        <a:spcBef>
                          <a:spcPts val="0"/>
                        </a:spcBef>
                        <a:spcAft>
                          <a:spcPts val="0"/>
                        </a:spcAft>
                        <a:buNone/>
                      </a:pPr>
                      <a:r>
                        <a:rPr lang="en" sz="1000"/>
                        <a:t>Activation</a:t>
                      </a:r>
                      <a:endParaRPr sz="1000"/>
                    </a:p>
                  </a:txBody>
                  <a:tcPr marT="91425" marB="91425" marR="91425" marL="91425"/>
                </a:tc>
                <a:tc>
                  <a:txBody>
                    <a:bodyPr/>
                    <a:lstStyle/>
                    <a:p>
                      <a:pPr indent="0" lvl="0" marL="0" rtl="0" algn="l">
                        <a:spcBef>
                          <a:spcPts val="0"/>
                        </a:spcBef>
                        <a:spcAft>
                          <a:spcPts val="0"/>
                        </a:spcAft>
                        <a:buNone/>
                      </a:pPr>
                      <a:r>
                        <a:rPr lang="en" sz="1000"/>
                        <a:t>Optimizer</a:t>
                      </a:r>
                      <a:endParaRPr sz="1000"/>
                    </a:p>
                  </a:txBody>
                  <a:tcPr marT="91425" marB="91425" marR="91425" marL="91425"/>
                </a:tc>
                <a:tc>
                  <a:txBody>
                    <a:bodyPr/>
                    <a:lstStyle/>
                    <a:p>
                      <a:pPr indent="0" lvl="0" marL="0" rtl="0" algn="l">
                        <a:spcBef>
                          <a:spcPts val="0"/>
                        </a:spcBef>
                        <a:spcAft>
                          <a:spcPts val="0"/>
                        </a:spcAft>
                        <a:buNone/>
                      </a:pPr>
                      <a:r>
                        <a:rPr lang="en" sz="1000"/>
                        <a:t>Parameters</a:t>
                      </a:r>
                      <a:endParaRPr sz="1000"/>
                    </a:p>
                  </a:txBody>
                  <a:tcPr marT="91425" marB="91425" marR="91425" marL="91425"/>
                </a:tc>
                <a:tc>
                  <a:txBody>
                    <a:bodyPr/>
                    <a:lstStyle/>
                    <a:p>
                      <a:pPr indent="0" lvl="0" marL="0" rtl="0" algn="l">
                        <a:spcBef>
                          <a:spcPts val="0"/>
                        </a:spcBef>
                        <a:spcAft>
                          <a:spcPts val="0"/>
                        </a:spcAft>
                        <a:buNone/>
                      </a:pPr>
                      <a:r>
                        <a:rPr lang="en" sz="1000"/>
                        <a:t>Training accuracy</a:t>
                      </a:r>
                      <a:endParaRPr sz="1000"/>
                    </a:p>
                  </a:txBody>
                  <a:tcPr marT="91425" marB="91425" marR="91425" marL="91425"/>
                </a:tc>
                <a:tc>
                  <a:txBody>
                    <a:bodyPr/>
                    <a:lstStyle/>
                    <a:p>
                      <a:pPr indent="0" lvl="0" marL="0" rtl="0" algn="l">
                        <a:spcBef>
                          <a:spcPts val="0"/>
                        </a:spcBef>
                        <a:spcAft>
                          <a:spcPts val="0"/>
                        </a:spcAft>
                        <a:buNone/>
                      </a:pPr>
                      <a:r>
                        <a:rPr lang="en" sz="1000"/>
                        <a:t>Validation accuracy</a:t>
                      </a:r>
                      <a:endParaRPr sz="1000"/>
                    </a:p>
                  </a:txBody>
                  <a:tcPr marT="91425" marB="91425" marR="91425" marL="91425"/>
                </a:tc>
              </a:tr>
              <a:tr h="334350">
                <a:tc>
                  <a:txBody>
                    <a:bodyPr/>
                    <a:lstStyle/>
                    <a:p>
                      <a:pPr indent="0" lvl="0" marL="0" rtl="0" algn="l">
                        <a:spcBef>
                          <a:spcPts val="0"/>
                        </a:spcBef>
                        <a:spcAft>
                          <a:spcPts val="0"/>
                        </a:spcAft>
                        <a:buNone/>
                      </a:pPr>
                      <a:r>
                        <a:rPr lang="en" sz="1000"/>
                        <a:t>Sequential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en" sz="1000"/>
                        <a:t>tanh</a:t>
                      </a:r>
                      <a:endParaRPr sz="1000"/>
                    </a:p>
                  </a:txBody>
                  <a:tcPr marT="91425" marB="91425" marR="91425" marL="91425"/>
                </a:tc>
                <a:tc>
                  <a:txBody>
                    <a:bodyPr/>
                    <a:lstStyle/>
                    <a:p>
                      <a:pPr indent="0" lvl="0" marL="0" rtl="0" algn="l">
                        <a:spcBef>
                          <a:spcPts val="0"/>
                        </a:spcBef>
                        <a:spcAft>
                          <a:spcPts val="0"/>
                        </a:spcAft>
                        <a:buNone/>
                      </a:pPr>
                      <a:r>
                        <a:rPr lang="en" sz="1000"/>
                        <a:t>SGD</a:t>
                      </a:r>
                      <a:endParaRPr sz="1000"/>
                    </a:p>
                  </a:txBody>
                  <a:tcPr marT="91425" marB="91425" marR="91425" marL="91425"/>
                </a:tc>
                <a:tc>
                  <a:txBody>
                    <a:bodyPr/>
                    <a:lstStyle/>
                    <a:p>
                      <a:pPr indent="0" lvl="0" marL="0" rtl="0" algn="l">
                        <a:spcBef>
                          <a:spcPts val="0"/>
                        </a:spcBef>
                        <a:spcAft>
                          <a:spcPts val="0"/>
                        </a:spcAft>
                        <a:buNone/>
                      </a:pPr>
                      <a:r>
                        <a:rPr lang="en" sz="1000"/>
                        <a:t>389,125</a:t>
                      </a:r>
                      <a:endParaRPr sz="1000"/>
                    </a:p>
                  </a:txBody>
                  <a:tcPr marT="91425" marB="91425" marR="91425" marL="91425"/>
                </a:tc>
                <a:tc>
                  <a:txBody>
                    <a:bodyPr/>
                    <a:lstStyle/>
                    <a:p>
                      <a:pPr indent="0" lvl="0" marL="0" rtl="0" algn="l">
                        <a:spcBef>
                          <a:spcPts val="0"/>
                        </a:spcBef>
                        <a:spcAft>
                          <a:spcPts val="0"/>
                        </a:spcAft>
                        <a:buNone/>
                      </a:pPr>
                      <a:r>
                        <a:rPr lang="en" sz="1000"/>
                        <a:t>0.237</a:t>
                      </a:r>
                      <a:endParaRPr sz="1000"/>
                    </a:p>
                  </a:txBody>
                  <a:tcPr marT="91425" marB="91425" marR="91425" marL="91425"/>
                </a:tc>
                <a:tc>
                  <a:txBody>
                    <a:bodyPr/>
                    <a:lstStyle/>
                    <a:p>
                      <a:pPr indent="0" lvl="0" marL="0" rtl="0" algn="l">
                        <a:spcBef>
                          <a:spcPts val="0"/>
                        </a:spcBef>
                        <a:spcAft>
                          <a:spcPts val="0"/>
                        </a:spcAft>
                        <a:buNone/>
                      </a:pPr>
                      <a:r>
                        <a:rPr lang="en" sz="1000"/>
                        <a:t>0.057</a:t>
                      </a:r>
                      <a:endParaRPr sz="1000"/>
                    </a:p>
                  </a:txBody>
                  <a:tcPr marT="91425" marB="91425" marR="91425" marL="91425"/>
                </a:tc>
              </a:tr>
              <a:tr h="514400">
                <a:tc>
                  <a:txBody>
                    <a:bodyPr/>
                    <a:lstStyle/>
                    <a:p>
                      <a:pPr indent="0" lvl="0" marL="0" rtl="0" algn="l">
                        <a:spcBef>
                          <a:spcPts val="0"/>
                        </a:spcBef>
                        <a:spcAft>
                          <a:spcPts val="0"/>
                        </a:spcAft>
                        <a:buNone/>
                      </a:pPr>
                      <a:r>
                        <a:rPr lang="en" sz="1000">
                          <a:solidFill>
                            <a:schemeClr val="dk1"/>
                          </a:solidFill>
                        </a:rPr>
                        <a:t>Sequential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rPr lang="en" sz="1000"/>
                        <a:t>Activation</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SGD</a:t>
                      </a:r>
                      <a:endParaRPr sz="1000"/>
                    </a:p>
                  </a:txBody>
                  <a:tcPr marT="91425" marB="91425" marR="91425" marL="91425"/>
                </a:tc>
                <a:tc>
                  <a:txBody>
                    <a:bodyPr/>
                    <a:lstStyle/>
                    <a:p>
                      <a:pPr indent="0" lvl="0" marL="0" rtl="0" algn="l">
                        <a:spcBef>
                          <a:spcPts val="0"/>
                        </a:spcBef>
                        <a:spcAft>
                          <a:spcPts val="0"/>
                        </a:spcAft>
                        <a:buNone/>
                      </a:pPr>
                      <a:r>
                        <a:rPr lang="en" sz="1000"/>
                        <a:t>392,965</a:t>
                      </a:r>
                      <a:endParaRPr sz="1000"/>
                    </a:p>
                  </a:txBody>
                  <a:tcPr marT="91425" marB="91425" marR="91425" marL="91425"/>
                </a:tc>
                <a:tc>
                  <a:txBody>
                    <a:bodyPr/>
                    <a:lstStyle/>
                    <a:p>
                      <a:pPr indent="0" lvl="0" marL="0" rtl="0" algn="l">
                        <a:spcBef>
                          <a:spcPts val="0"/>
                        </a:spcBef>
                        <a:spcAft>
                          <a:spcPts val="0"/>
                        </a:spcAft>
                        <a:buNone/>
                      </a:pPr>
                      <a:r>
                        <a:rPr lang="en" sz="1000"/>
                        <a:t>0.253</a:t>
                      </a:r>
                      <a:endParaRPr sz="1000"/>
                    </a:p>
                  </a:txBody>
                  <a:tcPr marT="91425" marB="91425" marR="91425" marL="91425"/>
                </a:tc>
                <a:tc>
                  <a:txBody>
                    <a:bodyPr/>
                    <a:lstStyle/>
                    <a:p>
                      <a:pPr indent="0" lvl="0" marL="0" rtl="0" algn="l">
                        <a:spcBef>
                          <a:spcPts val="0"/>
                        </a:spcBef>
                        <a:spcAft>
                          <a:spcPts val="0"/>
                        </a:spcAft>
                        <a:buNone/>
                      </a:pPr>
                      <a:r>
                        <a:rPr lang="en" sz="1000"/>
                        <a:t>0.057</a:t>
                      </a:r>
                      <a:endParaRPr sz="1000"/>
                    </a:p>
                  </a:txBody>
                  <a:tcPr marT="91425" marB="91425" marR="91425" marL="91425"/>
                </a:tc>
              </a:tr>
              <a:tr h="334350">
                <a:tc>
                  <a:txBody>
                    <a:bodyPr/>
                    <a:lstStyle/>
                    <a:p>
                      <a:pPr indent="0" lvl="0" marL="0" rtl="0" algn="l">
                        <a:spcBef>
                          <a:spcPts val="0"/>
                        </a:spcBef>
                        <a:spcAft>
                          <a:spcPts val="0"/>
                        </a:spcAft>
                        <a:buNone/>
                      </a:pPr>
                      <a:r>
                        <a:rPr lang="en" sz="1000">
                          <a:solidFill>
                            <a:schemeClr val="dk1"/>
                          </a:solidFill>
                        </a:rPr>
                        <a:t>Sequential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rPr lang="en" sz="1000"/>
                        <a:t>Optimizer</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Adam</a:t>
                      </a:r>
                      <a:endParaRPr sz="1000"/>
                    </a:p>
                  </a:txBody>
                  <a:tcPr marT="91425" marB="91425" marR="91425" marL="91425"/>
                </a:tc>
                <a:tc>
                  <a:txBody>
                    <a:bodyPr/>
                    <a:lstStyle/>
                    <a:p>
                      <a:pPr indent="0" lvl="0" marL="0" rtl="0" algn="l">
                        <a:spcBef>
                          <a:spcPts val="0"/>
                        </a:spcBef>
                        <a:spcAft>
                          <a:spcPts val="0"/>
                        </a:spcAft>
                        <a:buNone/>
                      </a:pPr>
                      <a:r>
                        <a:rPr lang="en" sz="1000"/>
                        <a:t>1,178,897</a:t>
                      </a:r>
                      <a:endParaRPr sz="1000"/>
                    </a:p>
                  </a:txBody>
                  <a:tcPr marT="91425" marB="91425" marR="91425" marL="91425"/>
                </a:tc>
                <a:tc>
                  <a:txBody>
                    <a:bodyPr/>
                    <a:lstStyle/>
                    <a:p>
                      <a:pPr indent="0" lvl="0" marL="0" rtl="0" algn="l">
                        <a:spcBef>
                          <a:spcPts val="0"/>
                        </a:spcBef>
                        <a:spcAft>
                          <a:spcPts val="0"/>
                        </a:spcAft>
                        <a:buNone/>
                      </a:pPr>
                      <a:r>
                        <a:rPr lang="en" sz="1000"/>
                        <a:t>0.712</a:t>
                      </a:r>
                      <a:endParaRPr sz="1000"/>
                    </a:p>
                  </a:txBody>
                  <a:tcPr marT="91425" marB="91425" marR="91425" marL="91425"/>
                </a:tc>
                <a:tc>
                  <a:txBody>
                    <a:bodyPr/>
                    <a:lstStyle/>
                    <a:p>
                      <a:pPr indent="0" lvl="0" marL="0" rtl="0" algn="l">
                        <a:spcBef>
                          <a:spcPts val="0"/>
                        </a:spcBef>
                        <a:spcAft>
                          <a:spcPts val="0"/>
                        </a:spcAft>
                        <a:buNone/>
                      </a:pPr>
                      <a:r>
                        <a:rPr lang="en" sz="1000"/>
                        <a:t>0.916</a:t>
                      </a:r>
                      <a:endParaRPr sz="1000"/>
                    </a:p>
                  </a:txBody>
                  <a:tcPr marT="91425" marB="91425" marR="91425" marL="91425"/>
                </a:tc>
              </a:tr>
              <a:tr h="334350">
                <a:tc>
                  <a:txBody>
                    <a:bodyPr/>
                    <a:lstStyle/>
                    <a:p>
                      <a:pPr indent="0" lvl="0" marL="0" rtl="0" algn="l">
                        <a:spcBef>
                          <a:spcPts val="0"/>
                        </a:spcBef>
                        <a:spcAft>
                          <a:spcPts val="0"/>
                        </a:spcAft>
                        <a:buNone/>
                      </a:pPr>
                      <a:r>
                        <a:rPr lang="en" sz="1000"/>
                        <a:t>Functional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rPr lang="en" sz="1000"/>
                        <a:t>CNN type</a:t>
                      </a:r>
                      <a:endParaRPr sz="1000"/>
                    </a:p>
                  </a:txBody>
                  <a:tcPr marT="91425" marB="91425" marR="91425" marL="91425"/>
                </a:tc>
                <a:tc>
                  <a:txBody>
                    <a:bodyPr/>
                    <a:lstStyle/>
                    <a:p>
                      <a:pPr indent="0" lvl="0" marL="0" rtl="0" algn="l">
                        <a:spcBef>
                          <a:spcPts val="0"/>
                        </a:spcBef>
                        <a:spcAft>
                          <a:spcPts val="0"/>
                        </a:spcAft>
                        <a:buNone/>
                      </a:pPr>
                      <a:r>
                        <a:rPr lang="en" sz="1000"/>
                        <a:t>tanh</a:t>
                      </a:r>
                      <a:endParaRPr sz="1000"/>
                    </a:p>
                  </a:txBody>
                  <a:tcPr marT="91425" marB="91425" marR="91425" marL="91425"/>
                </a:tc>
                <a:tc>
                  <a:txBody>
                    <a:bodyPr/>
                    <a:lstStyle/>
                    <a:p>
                      <a:pPr indent="0" lvl="0" marL="0" rtl="0" algn="l">
                        <a:spcBef>
                          <a:spcPts val="0"/>
                        </a:spcBef>
                        <a:spcAft>
                          <a:spcPts val="0"/>
                        </a:spcAft>
                        <a:buNone/>
                      </a:pPr>
                      <a:r>
                        <a:rPr lang="en" sz="1000"/>
                        <a:t>SGD</a:t>
                      </a:r>
                      <a:endParaRPr sz="1000"/>
                    </a:p>
                  </a:txBody>
                  <a:tcPr marT="91425" marB="91425" marR="91425" marL="91425"/>
                </a:tc>
                <a:tc>
                  <a:txBody>
                    <a:bodyPr/>
                    <a:lstStyle/>
                    <a:p>
                      <a:pPr indent="0" lvl="0" marL="0" rtl="0" algn="l">
                        <a:spcBef>
                          <a:spcPts val="0"/>
                        </a:spcBef>
                        <a:spcAft>
                          <a:spcPts val="0"/>
                        </a:spcAft>
                        <a:buNone/>
                      </a:pPr>
                      <a:r>
                        <a:rPr lang="en" sz="1000"/>
                        <a:t>144,519</a:t>
                      </a:r>
                      <a:endParaRPr sz="1000"/>
                    </a:p>
                  </a:txBody>
                  <a:tcPr marT="91425" marB="91425" marR="91425" marL="91425"/>
                </a:tc>
                <a:tc>
                  <a:txBody>
                    <a:bodyPr/>
                    <a:lstStyle/>
                    <a:p>
                      <a:pPr indent="0" lvl="0" marL="0" rtl="0" algn="l">
                        <a:spcBef>
                          <a:spcPts val="0"/>
                        </a:spcBef>
                        <a:spcAft>
                          <a:spcPts val="0"/>
                        </a:spcAft>
                        <a:buNone/>
                      </a:pPr>
                      <a:r>
                        <a:rPr lang="en" sz="1000"/>
                        <a:t>0.200</a:t>
                      </a:r>
                      <a:endParaRPr sz="1000"/>
                    </a:p>
                  </a:txBody>
                  <a:tcPr marT="91425" marB="91425" marR="91425" marL="91425"/>
                </a:tc>
                <a:tc>
                  <a:txBody>
                    <a:bodyPr/>
                    <a:lstStyle/>
                    <a:p>
                      <a:pPr indent="0" lvl="0" marL="0" rtl="0" algn="l">
                        <a:spcBef>
                          <a:spcPts val="0"/>
                        </a:spcBef>
                        <a:spcAft>
                          <a:spcPts val="0"/>
                        </a:spcAft>
                        <a:buNone/>
                      </a:pPr>
                      <a:r>
                        <a:rPr lang="en" sz="1000"/>
                        <a:t>0.057</a:t>
                      </a:r>
                      <a:endParaRPr sz="1000"/>
                    </a:p>
                  </a:txBody>
                  <a:tcPr marT="91425" marB="91425" marR="91425" marL="91425"/>
                </a:tc>
              </a:tr>
              <a:tr h="3343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Functional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rPr lang="en" sz="1000"/>
                        <a:t>Activation</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SGD</a:t>
                      </a:r>
                      <a:endParaRPr sz="1000"/>
                    </a:p>
                  </a:txBody>
                  <a:tcPr marT="91425" marB="91425" marR="91425" marL="91425"/>
                </a:tc>
                <a:tc>
                  <a:txBody>
                    <a:bodyPr/>
                    <a:lstStyle/>
                    <a:p>
                      <a:pPr indent="0" lvl="0" marL="0" rtl="0" algn="l">
                        <a:spcBef>
                          <a:spcPts val="0"/>
                        </a:spcBef>
                        <a:spcAft>
                          <a:spcPts val="0"/>
                        </a:spcAft>
                        <a:buNone/>
                      </a:pPr>
                      <a:r>
                        <a:rPr lang="en" sz="1000"/>
                        <a:t>144,519</a:t>
                      </a:r>
                      <a:endParaRPr sz="1000"/>
                    </a:p>
                  </a:txBody>
                  <a:tcPr marT="91425" marB="91425" marR="91425" marL="91425"/>
                </a:tc>
                <a:tc>
                  <a:txBody>
                    <a:bodyPr/>
                    <a:lstStyle/>
                    <a:p>
                      <a:pPr indent="0" lvl="0" marL="0" rtl="0" algn="l">
                        <a:spcBef>
                          <a:spcPts val="0"/>
                        </a:spcBef>
                        <a:spcAft>
                          <a:spcPts val="0"/>
                        </a:spcAft>
                        <a:buNone/>
                      </a:pPr>
                      <a:r>
                        <a:rPr lang="en" sz="1000"/>
                        <a:t>0.200</a:t>
                      </a:r>
                      <a:endParaRPr sz="1000"/>
                    </a:p>
                  </a:txBody>
                  <a:tcPr marT="91425" marB="91425" marR="91425" marL="91425"/>
                </a:tc>
                <a:tc>
                  <a:txBody>
                    <a:bodyPr/>
                    <a:lstStyle/>
                    <a:p>
                      <a:pPr indent="0" lvl="0" marL="0" rtl="0" algn="l">
                        <a:spcBef>
                          <a:spcPts val="0"/>
                        </a:spcBef>
                        <a:spcAft>
                          <a:spcPts val="0"/>
                        </a:spcAft>
                        <a:buNone/>
                      </a:pPr>
                      <a:r>
                        <a:rPr lang="en" sz="1000"/>
                        <a:t>0.057</a:t>
                      </a:r>
                      <a:endParaRPr sz="1000"/>
                    </a:p>
                  </a:txBody>
                  <a:tcPr marT="91425" marB="91425" marR="91425" marL="91425"/>
                </a:tc>
              </a:tr>
              <a:tr h="3343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Functional</a:t>
                      </a:r>
                      <a:endParaRPr sz="1000"/>
                    </a:p>
                  </a:txBody>
                  <a:tcPr marT="91425" marB="91425" marR="91425" marL="91425"/>
                </a:tc>
                <a:tc>
                  <a:txBody>
                    <a:bodyPr/>
                    <a:lstStyle/>
                    <a:p>
                      <a:pPr indent="0" lvl="0" marL="0" rtl="0" algn="l">
                        <a:spcBef>
                          <a:spcPts val="0"/>
                        </a:spcBef>
                        <a:spcAft>
                          <a:spcPts val="0"/>
                        </a:spcAft>
                        <a:buNone/>
                      </a:pPr>
                      <a:r>
                        <a:rPr lang="en" sz="1000"/>
                        <a:t>(3,3)</a:t>
                      </a:r>
                      <a:endParaRPr sz="1000"/>
                    </a:p>
                  </a:txBody>
                  <a:tcPr marT="91425" marB="91425" marR="91425" marL="91425"/>
                </a:tc>
                <a:tc>
                  <a:txBody>
                    <a:bodyPr/>
                    <a:lstStyle/>
                    <a:p>
                      <a:pPr indent="0" lvl="0" marL="0" rtl="0" algn="l">
                        <a:spcBef>
                          <a:spcPts val="0"/>
                        </a:spcBef>
                        <a:spcAft>
                          <a:spcPts val="0"/>
                        </a:spcAft>
                        <a:buNone/>
                      </a:pPr>
                      <a:r>
                        <a:rPr lang="en" sz="1000"/>
                        <a:t>Optimizer</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Adam</a:t>
                      </a:r>
                      <a:endParaRPr sz="1000"/>
                    </a:p>
                  </a:txBody>
                  <a:tcPr marT="91425" marB="91425" marR="91425" marL="91425"/>
                </a:tc>
                <a:tc>
                  <a:txBody>
                    <a:bodyPr/>
                    <a:lstStyle/>
                    <a:p>
                      <a:pPr indent="0" lvl="0" marL="0" rtl="0" algn="l">
                        <a:spcBef>
                          <a:spcPts val="0"/>
                        </a:spcBef>
                        <a:spcAft>
                          <a:spcPts val="0"/>
                        </a:spcAft>
                        <a:buNone/>
                      </a:pPr>
                      <a:r>
                        <a:rPr lang="en" sz="1000"/>
                        <a:t>433,553</a:t>
                      </a:r>
                      <a:endParaRPr sz="1000"/>
                    </a:p>
                  </a:txBody>
                  <a:tcPr marT="91425" marB="91425" marR="91425" marL="91425"/>
                </a:tc>
                <a:tc>
                  <a:txBody>
                    <a:bodyPr/>
                    <a:lstStyle/>
                    <a:p>
                      <a:pPr indent="0" lvl="0" marL="0" rtl="0" algn="l">
                        <a:spcBef>
                          <a:spcPts val="0"/>
                        </a:spcBef>
                        <a:spcAft>
                          <a:spcPts val="0"/>
                        </a:spcAft>
                        <a:buNone/>
                      </a:pPr>
                      <a:r>
                        <a:rPr lang="en" sz="1000"/>
                        <a:t>0.613</a:t>
                      </a:r>
                      <a:endParaRPr sz="1000"/>
                    </a:p>
                  </a:txBody>
                  <a:tcPr marT="91425" marB="91425" marR="91425" marL="91425"/>
                </a:tc>
                <a:tc>
                  <a:txBody>
                    <a:bodyPr/>
                    <a:lstStyle/>
                    <a:p>
                      <a:pPr indent="0" lvl="0" marL="0" rtl="0" algn="l">
                        <a:spcBef>
                          <a:spcPts val="0"/>
                        </a:spcBef>
                        <a:spcAft>
                          <a:spcPts val="0"/>
                        </a:spcAft>
                        <a:buNone/>
                      </a:pPr>
                      <a:r>
                        <a:rPr lang="en" sz="1000"/>
                        <a:t>0.865</a:t>
                      </a:r>
                      <a:endParaRPr sz="1000"/>
                    </a:p>
                  </a:txBody>
                  <a:tcPr marT="91425" marB="91425" marR="91425" marL="91425"/>
                </a:tc>
              </a:tr>
              <a:tr h="3343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Functional</a:t>
                      </a:r>
                      <a:endParaRPr sz="1000"/>
                    </a:p>
                  </a:txBody>
                  <a:tcPr marT="91425" marB="91425" marR="91425" marL="91425"/>
                </a:tc>
                <a:tc>
                  <a:txBody>
                    <a:bodyPr/>
                    <a:lstStyle/>
                    <a:p>
                      <a:pPr indent="0" lvl="0" marL="0" rtl="0" algn="l">
                        <a:spcBef>
                          <a:spcPts val="0"/>
                        </a:spcBef>
                        <a:spcAft>
                          <a:spcPts val="0"/>
                        </a:spcAft>
                        <a:buNone/>
                      </a:pPr>
                      <a:r>
                        <a:rPr lang="en" sz="1000"/>
                        <a:t>(5,5)</a:t>
                      </a:r>
                      <a:endParaRPr sz="1000"/>
                    </a:p>
                  </a:txBody>
                  <a:tcPr marT="91425" marB="91425" marR="91425" marL="91425"/>
                </a:tc>
                <a:tc>
                  <a:txBody>
                    <a:bodyPr/>
                    <a:lstStyle/>
                    <a:p>
                      <a:pPr indent="0" lvl="0" marL="0" rtl="0" algn="l">
                        <a:spcBef>
                          <a:spcPts val="0"/>
                        </a:spcBef>
                        <a:spcAft>
                          <a:spcPts val="0"/>
                        </a:spcAft>
                        <a:buNone/>
                      </a:pPr>
                      <a:r>
                        <a:rPr lang="en" sz="1000"/>
                        <a:t>Kernel size</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Adam</a:t>
                      </a:r>
                      <a:endParaRPr sz="1000"/>
                    </a:p>
                  </a:txBody>
                  <a:tcPr marT="91425" marB="91425" marR="91425" marL="91425"/>
                </a:tc>
                <a:tc>
                  <a:txBody>
                    <a:bodyPr/>
                    <a:lstStyle/>
                    <a:p>
                      <a:pPr indent="0" lvl="0" marL="0" rtl="0" algn="l">
                        <a:spcBef>
                          <a:spcPts val="0"/>
                        </a:spcBef>
                        <a:spcAft>
                          <a:spcPts val="0"/>
                        </a:spcAft>
                        <a:buNone/>
                      </a:pPr>
                      <a:r>
                        <a:rPr lang="en" sz="1000"/>
                        <a:t>819,089</a:t>
                      </a:r>
                      <a:endParaRPr sz="1000"/>
                    </a:p>
                  </a:txBody>
                  <a:tcPr marT="91425" marB="91425" marR="91425" marL="91425"/>
                </a:tc>
                <a:tc>
                  <a:txBody>
                    <a:bodyPr/>
                    <a:lstStyle/>
                    <a:p>
                      <a:pPr indent="0" lvl="0" marL="0" rtl="0" algn="l">
                        <a:spcBef>
                          <a:spcPts val="0"/>
                        </a:spcBef>
                        <a:spcAft>
                          <a:spcPts val="0"/>
                        </a:spcAft>
                        <a:buNone/>
                      </a:pPr>
                      <a:r>
                        <a:rPr lang="en" sz="1000"/>
                        <a:t>0.702</a:t>
                      </a:r>
                      <a:endParaRPr sz="1000"/>
                    </a:p>
                  </a:txBody>
                  <a:tcPr marT="91425" marB="91425" marR="91425" marL="91425"/>
                </a:tc>
                <a:tc>
                  <a:txBody>
                    <a:bodyPr/>
                    <a:lstStyle/>
                    <a:p>
                      <a:pPr indent="0" lvl="0" marL="0" rtl="0" algn="l">
                        <a:spcBef>
                          <a:spcPts val="0"/>
                        </a:spcBef>
                        <a:spcAft>
                          <a:spcPts val="0"/>
                        </a:spcAft>
                        <a:buNone/>
                      </a:pPr>
                      <a:r>
                        <a:rPr lang="en" sz="1000"/>
                        <a:t>0.908</a:t>
                      </a:r>
                      <a:endParaRPr sz="1000"/>
                    </a:p>
                  </a:txBody>
                  <a:tcPr marT="91425" marB="91425" marR="91425" marL="91425"/>
                </a:tc>
              </a:tr>
              <a:tr h="334350">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Functional</a:t>
                      </a:r>
                      <a:endParaRPr sz="1000"/>
                    </a:p>
                  </a:txBody>
                  <a:tcPr marT="91425" marB="91425" marR="91425" marL="91425"/>
                </a:tc>
                <a:tc>
                  <a:txBody>
                    <a:bodyPr/>
                    <a:lstStyle/>
                    <a:p>
                      <a:pPr indent="0" lvl="0" marL="0" rtl="0" algn="l">
                        <a:spcBef>
                          <a:spcPts val="0"/>
                        </a:spcBef>
                        <a:spcAft>
                          <a:spcPts val="0"/>
                        </a:spcAft>
                        <a:buNone/>
                      </a:pPr>
                      <a:r>
                        <a:rPr lang="en" sz="1000"/>
                        <a:t>(5,5)</a:t>
                      </a:r>
                      <a:endParaRPr sz="1000"/>
                    </a:p>
                  </a:txBody>
                  <a:tcPr marT="91425" marB="91425" marR="91425" marL="91425"/>
                </a:tc>
                <a:tc>
                  <a:txBody>
                    <a:bodyPr/>
                    <a:lstStyle/>
                    <a:p>
                      <a:pPr indent="0" lvl="0" marL="0" rtl="0" algn="l">
                        <a:spcBef>
                          <a:spcPts val="0"/>
                        </a:spcBef>
                        <a:spcAft>
                          <a:spcPts val="0"/>
                        </a:spcAft>
                        <a:buNone/>
                      </a:pPr>
                      <a:r>
                        <a:rPr lang="en" sz="1000"/>
                        <a:t>Add dropout</a:t>
                      </a:r>
                      <a:endParaRPr sz="1000"/>
                    </a:p>
                  </a:txBody>
                  <a:tcPr marT="91425" marB="91425" marR="91425" marL="91425"/>
                </a:tc>
                <a:tc>
                  <a:txBody>
                    <a:bodyPr/>
                    <a:lstStyle/>
                    <a:p>
                      <a:pPr indent="0" lvl="0" marL="0" rtl="0" algn="l">
                        <a:spcBef>
                          <a:spcPts val="0"/>
                        </a:spcBef>
                        <a:spcAft>
                          <a:spcPts val="0"/>
                        </a:spcAft>
                        <a:buNone/>
                      </a:pPr>
                      <a:r>
                        <a:rPr lang="en" sz="1000"/>
                        <a:t>relu</a:t>
                      </a:r>
                      <a:endParaRPr sz="1000"/>
                    </a:p>
                  </a:txBody>
                  <a:tcPr marT="91425" marB="91425" marR="91425" marL="91425"/>
                </a:tc>
                <a:tc>
                  <a:txBody>
                    <a:bodyPr/>
                    <a:lstStyle/>
                    <a:p>
                      <a:pPr indent="0" lvl="0" marL="0" rtl="0" algn="l">
                        <a:spcBef>
                          <a:spcPts val="0"/>
                        </a:spcBef>
                        <a:spcAft>
                          <a:spcPts val="0"/>
                        </a:spcAft>
                        <a:buNone/>
                      </a:pPr>
                      <a:r>
                        <a:rPr lang="en" sz="1000"/>
                        <a:t>Adam</a:t>
                      </a:r>
                      <a:endParaRPr sz="1000"/>
                    </a:p>
                  </a:txBody>
                  <a:tcPr marT="91425" marB="91425" marR="91425" marL="91425"/>
                </a:tc>
                <a:tc>
                  <a:txBody>
                    <a:bodyPr/>
                    <a:lstStyle/>
                    <a:p>
                      <a:pPr indent="0" lvl="0" marL="0" rtl="0" algn="l">
                        <a:spcBef>
                          <a:spcPts val="0"/>
                        </a:spcBef>
                        <a:spcAft>
                          <a:spcPts val="0"/>
                        </a:spcAft>
                        <a:buNone/>
                      </a:pPr>
                      <a:r>
                        <a:rPr lang="en" sz="1000"/>
                        <a:t>819,089</a:t>
                      </a:r>
                      <a:endParaRPr sz="1000"/>
                    </a:p>
                  </a:txBody>
                  <a:tcPr marT="91425" marB="91425" marR="91425" marL="91425"/>
                </a:tc>
                <a:tc>
                  <a:txBody>
                    <a:bodyPr/>
                    <a:lstStyle/>
                    <a:p>
                      <a:pPr indent="0" lvl="0" marL="0" rtl="0" algn="l">
                        <a:spcBef>
                          <a:spcPts val="0"/>
                        </a:spcBef>
                        <a:spcAft>
                          <a:spcPts val="0"/>
                        </a:spcAft>
                        <a:buNone/>
                      </a:pPr>
                      <a:r>
                        <a:rPr lang="en" sz="1000"/>
                        <a:t>0.862</a:t>
                      </a:r>
                      <a:endParaRPr sz="1000"/>
                    </a:p>
                  </a:txBody>
                  <a:tcPr marT="91425" marB="91425" marR="91425" marL="91425"/>
                </a:tc>
                <a:tc>
                  <a:txBody>
                    <a:bodyPr/>
                    <a:lstStyle/>
                    <a:p>
                      <a:pPr indent="0" lvl="0" marL="0" rtl="0" algn="l">
                        <a:spcBef>
                          <a:spcPts val="0"/>
                        </a:spcBef>
                        <a:spcAft>
                          <a:spcPts val="0"/>
                        </a:spcAft>
                        <a:buNone/>
                      </a:pPr>
                      <a:r>
                        <a:rPr lang="en" sz="1000"/>
                        <a:t>0.952</a:t>
                      </a:r>
                      <a:endParaRPr sz="1000"/>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14" name="Google Shape;314;p37"/>
          <p:cNvSpPr txBox="1"/>
          <p:nvPr>
            <p:ph type="title"/>
          </p:nvPr>
        </p:nvSpPr>
        <p:spPr>
          <a:xfrm>
            <a:off x="937500" y="11633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Advanced Model.</a:t>
            </a:r>
            <a:endParaRPr/>
          </a:p>
        </p:txBody>
      </p:sp>
      <p:sp>
        <p:nvSpPr>
          <p:cNvPr id="315" name="Google Shape;315;p37"/>
          <p:cNvSpPr txBox="1"/>
          <p:nvPr>
            <p:ph idx="1" type="subTitle"/>
          </p:nvPr>
        </p:nvSpPr>
        <p:spPr>
          <a:xfrm>
            <a:off x="556050" y="1722135"/>
            <a:ext cx="31362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Architecture.</a:t>
            </a:r>
            <a:endParaRPr sz="3000"/>
          </a:p>
        </p:txBody>
      </p:sp>
      <p:sp>
        <p:nvSpPr>
          <p:cNvPr id="316" name="Google Shape;316;p37"/>
          <p:cNvSpPr txBox="1"/>
          <p:nvPr>
            <p:ph idx="2" type="subTitle"/>
          </p:nvPr>
        </p:nvSpPr>
        <p:spPr>
          <a:xfrm>
            <a:off x="4351800" y="1722125"/>
            <a:ext cx="34884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Hyperparameters.</a:t>
            </a:r>
            <a:endParaRPr sz="3000"/>
          </a:p>
        </p:txBody>
      </p:sp>
      <p:sp>
        <p:nvSpPr>
          <p:cNvPr id="317" name="Google Shape;317;p37"/>
          <p:cNvSpPr txBox="1"/>
          <p:nvPr>
            <p:ph idx="3" type="subTitle"/>
          </p:nvPr>
        </p:nvSpPr>
        <p:spPr>
          <a:xfrm>
            <a:off x="8499953" y="1722223"/>
            <a:ext cx="3135900" cy="1068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3000"/>
              <a:t>Results.</a:t>
            </a:r>
            <a:endParaRPr sz="3000"/>
          </a:p>
        </p:txBody>
      </p:sp>
      <p:sp>
        <p:nvSpPr>
          <p:cNvPr id="318" name="Google Shape;318;p37"/>
          <p:cNvSpPr txBox="1"/>
          <p:nvPr>
            <p:ph idx="4" type="body"/>
          </p:nvPr>
        </p:nvSpPr>
        <p:spPr>
          <a:xfrm>
            <a:off x="556050" y="2767104"/>
            <a:ext cx="3136200" cy="1262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Functional Convolutional Neural Network (CNN) model</a:t>
            </a:r>
            <a:endParaRPr/>
          </a:p>
        </p:txBody>
      </p:sp>
      <p:sp>
        <p:nvSpPr>
          <p:cNvPr id="319" name="Google Shape;319;p37"/>
          <p:cNvSpPr txBox="1"/>
          <p:nvPr>
            <p:ph idx="5" type="body"/>
          </p:nvPr>
        </p:nvSpPr>
        <p:spPr>
          <a:xfrm>
            <a:off x="4528003" y="2465827"/>
            <a:ext cx="3136200" cy="1756200"/>
          </a:xfrm>
          <a:prstGeom prst="rect">
            <a:avLst/>
          </a:prstGeom>
        </p:spPr>
        <p:txBody>
          <a:bodyPr anchorCtr="0" anchor="t" bIns="121900" lIns="121900" spcFirstLastPara="1" rIns="121900" wrap="square" tIns="121900">
            <a:noAutofit/>
          </a:bodyPr>
          <a:lstStyle/>
          <a:p>
            <a:pPr indent="-336550" lvl="0" marL="457200" rtl="0" algn="l">
              <a:spcBef>
                <a:spcPts val="0"/>
              </a:spcBef>
              <a:spcAft>
                <a:spcPts val="0"/>
              </a:spcAft>
              <a:buSzPts val="1700"/>
              <a:buChar char="●"/>
            </a:pPr>
            <a:r>
              <a:rPr lang="en"/>
              <a:t>Activation of “ReLU”</a:t>
            </a:r>
            <a:endParaRPr/>
          </a:p>
          <a:p>
            <a:pPr indent="-336550" lvl="0" marL="457200" rtl="0" algn="l">
              <a:spcBef>
                <a:spcPts val="0"/>
              </a:spcBef>
              <a:spcAft>
                <a:spcPts val="0"/>
              </a:spcAft>
              <a:buSzPts val="1700"/>
              <a:buChar char="●"/>
            </a:pPr>
            <a:r>
              <a:rPr lang="en"/>
              <a:t>Adam optimizer</a:t>
            </a:r>
            <a:endParaRPr/>
          </a:p>
          <a:p>
            <a:pPr indent="-336550" lvl="0" marL="457200" rtl="0" algn="l">
              <a:spcBef>
                <a:spcPts val="0"/>
              </a:spcBef>
              <a:spcAft>
                <a:spcPts val="0"/>
              </a:spcAft>
              <a:buSzPts val="1700"/>
              <a:buChar char="●"/>
            </a:pPr>
            <a:r>
              <a:rPr lang="en"/>
              <a:t>Kernel size of (5,5)</a:t>
            </a:r>
            <a:endParaRPr/>
          </a:p>
          <a:p>
            <a:pPr indent="-336550" lvl="0" marL="457200" rtl="0" algn="l">
              <a:spcBef>
                <a:spcPts val="0"/>
              </a:spcBef>
              <a:spcAft>
                <a:spcPts val="0"/>
              </a:spcAft>
              <a:buSzPts val="1700"/>
              <a:buChar char="●"/>
            </a:pPr>
            <a:r>
              <a:rPr lang="en"/>
              <a:t>Addition of dropout layer with p=0.5</a:t>
            </a:r>
            <a:endParaRPr/>
          </a:p>
          <a:p>
            <a:pPr indent="0" lvl="0" marL="0" rtl="0" algn="l">
              <a:spcBef>
                <a:spcPts val="0"/>
              </a:spcBef>
              <a:spcAft>
                <a:spcPts val="0"/>
              </a:spcAft>
              <a:buNone/>
            </a:pPr>
            <a:r>
              <a:t/>
            </a:r>
            <a:endParaRPr/>
          </a:p>
        </p:txBody>
      </p:sp>
      <p:sp>
        <p:nvSpPr>
          <p:cNvPr id="320" name="Google Shape;320;p37"/>
          <p:cNvSpPr txBox="1"/>
          <p:nvPr>
            <p:ph idx="6" type="body"/>
          </p:nvPr>
        </p:nvSpPr>
        <p:spPr>
          <a:xfrm>
            <a:off x="8499755" y="2550902"/>
            <a:ext cx="3136200" cy="17562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Train Accuracy: 0.862</a:t>
            </a:r>
            <a:endParaRPr/>
          </a:p>
          <a:p>
            <a:pPr indent="0" lvl="0" marL="0" rtl="0" algn="ctr">
              <a:spcBef>
                <a:spcPts val="0"/>
              </a:spcBef>
              <a:spcAft>
                <a:spcPts val="0"/>
              </a:spcAft>
              <a:buNone/>
            </a:pPr>
            <a:r>
              <a:rPr lang="en"/>
              <a:t>Validation Accuracy: 0.952</a:t>
            </a:r>
            <a:endParaRPr/>
          </a:p>
          <a:p>
            <a:pPr indent="0" lvl="0" marL="0" rtl="0" algn="ctr">
              <a:spcBef>
                <a:spcPts val="0"/>
              </a:spcBef>
              <a:spcAft>
                <a:spcPts val="0"/>
              </a:spcAft>
              <a:buNone/>
            </a:pPr>
            <a:r>
              <a:rPr lang="en"/>
              <a:t>Test Accuracy: 0.953</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321" name="Google Shape;321;p37"/>
          <p:cNvPicPr preferRelativeResize="0"/>
          <p:nvPr/>
        </p:nvPicPr>
        <p:blipFill>
          <a:blip r:embed="rId3">
            <a:alphaModFix/>
          </a:blip>
          <a:stretch>
            <a:fillRect/>
          </a:stretch>
        </p:blipFill>
        <p:spPr>
          <a:xfrm>
            <a:off x="1933575" y="4118875"/>
            <a:ext cx="8324850" cy="20574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p:nvPr/>
        </p:nvSpPr>
        <p:spPr>
          <a:xfrm>
            <a:off x="3223275" y="8347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27" name="Google Shape;327;p38"/>
          <p:cNvSpPr txBox="1"/>
          <p:nvPr>
            <p:ph type="title"/>
          </p:nvPr>
        </p:nvSpPr>
        <p:spPr>
          <a:xfrm>
            <a:off x="1242300" y="1163300"/>
            <a:ext cx="97074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Loss and Accuracy</a:t>
            </a:r>
            <a:r>
              <a:rPr lang="en"/>
              <a:t>.</a:t>
            </a:r>
            <a:endParaRPr/>
          </a:p>
        </p:txBody>
      </p:sp>
      <p:pic>
        <p:nvPicPr>
          <p:cNvPr id="328" name="Google Shape;328;p38"/>
          <p:cNvPicPr preferRelativeResize="0"/>
          <p:nvPr/>
        </p:nvPicPr>
        <p:blipFill>
          <a:blip r:embed="rId3">
            <a:alphaModFix/>
          </a:blip>
          <a:stretch>
            <a:fillRect/>
          </a:stretch>
        </p:blipFill>
        <p:spPr>
          <a:xfrm>
            <a:off x="152400" y="2249588"/>
            <a:ext cx="11887198" cy="385574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p:nvPr/>
        </p:nvSpPr>
        <p:spPr>
          <a:xfrm>
            <a:off x="513825" y="65056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34" name="Google Shape;334;p39"/>
          <p:cNvSpPr txBox="1"/>
          <p:nvPr>
            <p:ph type="title"/>
          </p:nvPr>
        </p:nvSpPr>
        <p:spPr>
          <a:xfrm>
            <a:off x="1140425" y="810725"/>
            <a:ext cx="9707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Confusion Matrix</a:t>
            </a:r>
            <a:r>
              <a:rPr lang="en"/>
              <a:t>.</a:t>
            </a:r>
            <a:endParaRPr/>
          </a:p>
        </p:txBody>
      </p:sp>
      <p:pic>
        <p:nvPicPr>
          <p:cNvPr id="335" name="Google Shape;335;p39"/>
          <p:cNvPicPr preferRelativeResize="0"/>
          <p:nvPr/>
        </p:nvPicPr>
        <p:blipFill>
          <a:blip r:embed="rId3">
            <a:alphaModFix/>
          </a:blip>
          <a:stretch>
            <a:fillRect/>
          </a:stretch>
        </p:blipFill>
        <p:spPr>
          <a:xfrm>
            <a:off x="5864550" y="833025"/>
            <a:ext cx="5969645" cy="5191949"/>
          </a:xfrm>
          <a:prstGeom prst="rect">
            <a:avLst/>
          </a:prstGeom>
          <a:noFill/>
          <a:ln cap="flat" cmpd="sng" w="28575">
            <a:solidFill>
              <a:schemeClr val="dk2"/>
            </a:solidFill>
            <a:prstDash val="solid"/>
            <a:round/>
            <a:headEnd len="sm" w="sm" type="none"/>
            <a:tailEnd len="sm" w="sm" type="none"/>
          </a:ln>
        </p:spPr>
      </p:pic>
      <p:pic>
        <p:nvPicPr>
          <p:cNvPr id="336" name="Google Shape;336;p39"/>
          <p:cNvPicPr preferRelativeResize="0"/>
          <p:nvPr/>
        </p:nvPicPr>
        <p:blipFill>
          <a:blip r:embed="rId4">
            <a:alphaModFix/>
          </a:blip>
          <a:stretch>
            <a:fillRect/>
          </a:stretch>
        </p:blipFill>
        <p:spPr>
          <a:xfrm>
            <a:off x="324300" y="2194850"/>
            <a:ext cx="5216000" cy="246828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p:nvPr/>
        </p:nvSpPr>
        <p:spPr>
          <a:xfrm>
            <a:off x="4050825" y="10007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42" name="Google Shape;342;p40"/>
          <p:cNvSpPr txBox="1"/>
          <p:nvPr>
            <p:ph type="title"/>
          </p:nvPr>
        </p:nvSpPr>
        <p:spPr>
          <a:xfrm>
            <a:off x="873350" y="13235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Conclusion.</a:t>
            </a:r>
            <a:endParaRPr/>
          </a:p>
        </p:txBody>
      </p:sp>
      <p:sp>
        <p:nvSpPr>
          <p:cNvPr id="343" name="Google Shape;343;p40"/>
          <p:cNvSpPr txBox="1"/>
          <p:nvPr>
            <p:ph idx="2" type="body"/>
          </p:nvPr>
        </p:nvSpPr>
        <p:spPr>
          <a:xfrm>
            <a:off x="873350" y="2433075"/>
            <a:ext cx="5987700" cy="3646800"/>
          </a:xfrm>
          <a:prstGeom prst="rect">
            <a:avLst/>
          </a:prstGeom>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Clr>
                <a:schemeClr val="dk1"/>
              </a:buClr>
              <a:buSzPts val="1900"/>
              <a:buChar char="●"/>
            </a:pPr>
            <a:r>
              <a:rPr lang="en">
                <a:solidFill>
                  <a:schemeClr val="dk1"/>
                </a:solidFill>
              </a:rPr>
              <a:t>Took learnings from EDA to narrow scope</a:t>
            </a:r>
            <a:endParaRPr>
              <a:solidFill>
                <a:schemeClr val="dk1"/>
              </a:solidFill>
            </a:endParaRPr>
          </a:p>
          <a:p>
            <a:pPr indent="-349250" lvl="0" marL="457200" rtl="0" algn="l">
              <a:lnSpc>
                <a:spcPct val="200000"/>
              </a:lnSpc>
              <a:spcBef>
                <a:spcPts val="0"/>
              </a:spcBef>
              <a:spcAft>
                <a:spcPts val="0"/>
              </a:spcAft>
              <a:buClr>
                <a:schemeClr val="dk1"/>
              </a:buClr>
              <a:buSzPts val="1900"/>
              <a:buChar char="●"/>
            </a:pPr>
            <a:r>
              <a:rPr lang="en">
                <a:solidFill>
                  <a:schemeClr val="dk1"/>
                </a:solidFill>
              </a:rPr>
              <a:t>Resized wafer map to utilize full dataset</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a:solidFill>
                  <a:schemeClr val="dk1"/>
                </a:solidFill>
              </a:rPr>
              <a:t>Downsampled and upsampled data to resolve class imbalance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9250" lvl="0" marL="457200" rtl="0" algn="l">
              <a:lnSpc>
                <a:spcPct val="200000"/>
              </a:lnSpc>
              <a:spcBef>
                <a:spcPts val="0"/>
              </a:spcBef>
              <a:spcAft>
                <a:spcPts val="0"/>
              </a:spcAft>
              <a:buClr>
                <a:schemeClr val="dk1"/>
              </a:buClr>
              <a:buSzPts val="1900"/>
              <a:buChar char="●"/>
            </a:pPr>
            <a:r>
              <a:rPr lang="en">
                <a:solidFill>
                  <a:schemeClr val="dk1"/>
                </a:solidFill>
              </a:rPr>
              <a:t>Applied multiple augmentation methods</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a:solidFill>
                  <a:schemeClr val="dk1"/>
                </a:solidFill>
              </a:rPr>
              <a:t>Ran several CNN models compared to the baseline model to achieve a 8.52% improvement!</a:t>
            </a:r>
            <a:endParaRPr>
              <a:solidFill>
                <a:schemeClr val="dk1"/>
              </a:solidFill>
            </a:endParaRPr>
          </a:p>
        </p:txBody>
      </p:sp>
      <p:sp>
        <p:nvSpPr>
          <p:cNvPr id="344" name="Google Shape;344;p40"/>
          <p:cNvSpPr txBox="1"/>
          <p:nvPr>
            <p:ph idx="2" type="body"/>
          </p:nvPr>
        </p:nvSpPr>
        <p:spPr>
          <a:xfrm>
            <a:off x="6936200" y="2433075"/>
            <a:ext cx="4382400" cy="28470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a:solidFill>
                  <a:schemeClr val="dk1"/>
                </a:solidFill>
              </a:rPr>
              <a:t>Baseline Model Accuracy: 86.78%</a:t>
            </a:r>
            <a:endParaRPr>
              <a:solidFill>
                <a:schemeClr val="dk1"/>
              </a:solidFill>
            </a:endParaRPr>
          </a:p>
          <a:p>
            <a:pPr indent="0" lvl="0" marL="0" rtl="0" algn="l">
              <a:lnSpc>
                <a:spcPct val="115000"/>
              </a:lnSpc>
              <a:spcBef>
                <a:spcPts val="0"/>
              </a:spcBef>
              <a:spcAft>
                <a:spcPts val="0"/>
              </a:spcAft>
              <a:buNone/>
            </a:pPr>
            <a:r>
              <a:rPr lang="en">
                <a:solidFill>
                  <a:schemeClr val="dk1"/>
                </a:solidFill>
              </a:rPr>
              <a:t>Advanced Model Accuracy: 95.3%</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2547725" y="10741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50" name="Google Shape;350;p41"/>
          <p:cNvSpPr txBox="1"/>
          <p:nvPr>
            <p:ph type="title"/>
          </p:nvPr>
        </p:nvSpPr>
        <p:spPr>
          <a:xfrm>
            <a:off x="873350" y="13235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Avenues for Future Work </a:t>
            </a:r>
            <a:endParaRPr/>
          </a:p>
        </p:txBody>
      </p:sp>
      <p:sp>
        <p:nvSpPr>
          <p:cNvPr id="351" name="Google Shape;351;p41"/>
          <p:cNvSpPr txBox="1"/>
          <p:nvPr>
            <p:ph idx="2" type="body"/>
          </p:nvPr>
        </p:nvSpPr>
        <p:spPr>
          <a:xfrm>
            <a:off x="873350" y="2585475"/>
            <a:ext cx="9573300" cy="3646800"/>
          </a:xfrm>
          <a:prstGeom prst="rect">
            <a:avLst/>
          </a:prstGeom>
        </p:spPr>
        <p:txBody>
          <a:bodyPr anchorCtr="0" anchor="t" bIns="121900" lIns="121900" spcFirstLastPara="1" rIns="121900" wrap="square" tIns="121900">
            <a:noAutofit/>
          </a:bodyPr>
          <a:lstStyle/>
          <a:p>
            <a:pPr indent="-349250" lvl="0" marL="457200" rtl="0" algn="l">
              <a:lnSpc>
                <a:spcPct val="100000"/>
              </a:lnSpc>
              <a:spcBef>
                <a:spcPts val="0"/>
              </a:spcBef>
              <a:spcAft>
                <a:spcPts val="0"/>
              </a:spcAft>
              <a:buClr>
                <a:schemeClr val="dk1"/>
              </a:buClr>
              <a:buSzPts val="1900"/>
              <a:buChar char="●"/>
            </a:pPr>
            <a:r>
              <a:rPr lang="en">
                <a:solidFill>
                  <a:schemeClr val="dk1"/>
                </a:solidFill>
              </a:rPr>
              <a:t>Investigate how all failure types can be included in the classification</a:t>
            </a:r>
            <a:endParaRPr>
              <a:solidFill>
                <a:schemeClr val="dk1"/>
              </a:solidFill>
            </a:endParaRPr>
          </a:p>
          <a:p>
            <a:pPr indent="-349250" lvl="0" marL="457200" rtl="0" algn="l">
              <a:lnSpc>
                <a:spcPct val="100000"/>
              </a:lnSpc>
              <a:spcBef>
                <a:spcPts val="1000"/>
              </a:spcBef>
              <a:spcAft>
                <a:spcPts val="0"/>
              </a:spcAft>
              <a:buClr>
                <a:schemeClr val="dk1"/>
              </a:buClr>
              <a:buSzPts val="1900"/>
              <a:buChar char="●"/>
            </a:pPr>
            <a:r>
              <a:rPr lang="en">
                <a:solidFill>
                  <a:schemeClr val="dk1"/>
                </a:solidFill>
              </a:rPr>
              <a:t>Try fine </a:t>
            </a:r>
            <a:r>
              <a:rPr lang="en">
                <a:solidFill>
                  <a:schemeClr val="dk1"/>
                </a:solidFill>
              </a:rPr>
              <a:t>tuning</a:t>
            </a:r>
            <a:r>
              <a:rPr lang="en">
                <a:solidFill>
                  <a:schemeClr val="dk1"/>
                </a:solidFill>
              </a:rPr>
              <a:t> a pre-trained model for classification</a:t>
            </a:r>
            <a:endParaRPr>
              <a:solidFill>
                <a:schemeClr val="dk1"/>
              </a:solidFill>
            </a:endParaRPr>
          </a:p>
          <a:p>
            <a:pPr indent="-349250" lvl="0" marL="457200" rtl="0" algn="l">
              <a:lnSpc>
                <a:spcPct val="100000"/>
              </a:lnSpc>
              <a:spcBef>
                <a:spcPts val="1000"/>
              </a:spcBef>
              <a:spcAft>
                <a:spcPts val="0"/>
              </a:spcAft>
              <a:buClr>
                <a:schemeClr val="dk1"/>
              </a:buClr>
              <a:buSzPts val="1900"/>
              <a:buChar char="●"/>
            </a:pPr>
            <a:r>
              <a:rPr lang="en">
                <a:solidFill>
                  <a:schemeClr val="dk1"/>
                </a:solidFill>
              </a:rPr>
              <a:t>Build a model with a larger capacity</a:t>
            </a:r>
            <a:endParaRPr>
              <a:solidFill>
                <a:schemeClr val="dk1"/>
              </a:solidFill>
            </a:endParaRPr>
          </a:p>
          <a:p>
            <a:pPr indent="-349250" lvl="0" marL="457200" rtl="0" algn="l">
              <a:lnSpc>
                <a:spcPct val="100000"/>
              </a:lnSpc>
              <a:spcBef>
                <a:spcPts val="1000"/>
              </a:spcBef>
              <a:spcAft>
                <a:spcPts val="0"/>
              </a:spcAft>
              <a:buClr>
                <a:schemeClr val="dk1"/>
              </a:buClr>
              <a:buSzPts val="1900"/>
              <a:buChar char="●"/>
            </a:pPr>
            <a:r>
              <a:rPr lang="en">
                <a:solidFill>
                  <a:schemeClr val="dk1"/>
                </a:solidFill>
              </a:rPr>
              <a:t>Try more advanced data augmentation:</a:t>
            </a:r>
            <a:endParaRPr>
              <a:solidFill>
                <a:schemeClr val="dk1"/>
              </a:solidFill>
            </a:endParaRPr>
          </a:p>
          <a:p>
            <a:pPr indent="-349250" lvl="0" marL="914400" rtl="0" algn="l">
              <a:lnSpc>
                <a:spcPct val="100000"/>
              </a:lnSpc>
              <a:spcBef>
                <a:spcPts val="1000"/>
              </a:spcBef>
              <a:spcAft>
                <a:spcPts val="0"/>
              </a:spcAft>
              <a:buClr>
                <a:schemeClr val="dk1"/>
              </a:buClr>
              <a:buSzPts val="1900"/>
              <a:buChar char="●"/>
            </a:pPr>
            <a:r>
              <a:rPr lang="en">
                <a:solidFill>
                  <a:schemeClr val="dk1"/>
                </a:solidFill>
              </a:rPr>
              <a:t>Gaussian Noise: Adding random noise to the image</a:t>
            </a:r>
            <a:endParaRPr>
              <a:solidFill>
                <a:schemeClr val="dk1"/>
              </a:solidFill>
            </a:endParaRPr>
          </a:p>
          <a:p>
            <a:pPr indent="-349250" lvl="0" marL="914400" rtl="0" algn="l">
              <a:lnSpc>
                <a:spcPct val="100000"/>
              </a:lnSpc>
              <a:spcBef>
                <a:spcPts val="1000"/>
              </a:spcBef>
              <a:spcAft>
                <a:spcPts val="0"/>
              </a:spcAft>
              <a:buClr>
                <a:schemeClr val="dk1"/>
              </a:buClr>
              <a:buSzPts val="1900"/>
              <a:buChar char="●"/>
            </a:pPr>
            <a:r>
              <a:rPr lang="en">
                <a:solidFill>
                  <a:schemeClr val="dk1"/>
                </a:solidFill>
              </a:rPr>
              <a:t>Blurring</a:t>
            </a:r>
            <a:endParaRPr>
              <a:solidFill>
                <a:schemeClr val="dk1"/>
              </a:solidFill>
            </a:endParaRPr>
          </a:p>
          <a:p>
            <a:pPr indent="-349250" lvl="0" marL="914400" rtl="0" algn="l">
              <a:lnSpc>
                <a:spcPct val="100000"/>
              </a:lnSpc>
              <a:spcBef>
                <a:spcPts val="1000"/>
              </a:spcBef>
              <a:spcAft>
                <a:spcPts val="0"/>
              </a:spcAft>
              <a:buClr>
                <a:schemeClr val="dk1"/>
              </a:buClr>
              <a:buSzPts val="1900"/>
              <a:buChar char="●"/>
            </a:pPr>
            <a:r>
              <a:rPr lang="en">
                <a:solidFill>
                  <a:schemeClr val="dk1"/>
                </a:solidFill>
              </a:rPr>
              <a:t>Random Erasing</a:t>
            </a:r>
            <a:endParaRPr>
              <a:solidFill>
                <a:schemeClr val="dk1"/>
              </a:solidFill>
            </a:endParaRPr>
          </a:p>
          <a:p>
            <a:pPr indent="0" lvl="0" marL="914400" rtl="0" algn="l">
              <a:lnSpc>
                <a:spcPct val="100000"/>
              </a:lnSpc>
              <a:spcBef>
                <a:spcPts val="1000"/>
              </a:spcBef>
              <a:spcAft>
                <a:spcPts val="0"/>
              </a:spcAft>
              <a:buNone/>
            </a:pPr>
            <a:r>
              <a:rPr lang="en">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p:nvPr/>
        </p:nvSpPr>
        <p:spPr>
          <a:xfrm>
            <a:off x="1059150" y="1585350"/>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57" name="Google Shape;357;p42"/>
          <p:cNvSpPr txBox="1"/>
          <p:nvPr>
            <p:ph type="title"/>
          </p:nvPr>
        </p:nvSpPr>
        <p:spPr>
          <a:xfrm>
            <a:off x="1373000" y="1885163"/>
            <a:ext cx="5581500" cy="89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6000"/>
              <a:t>Thank you!</a:t>
            </a:r>
            <a:endParaRPr sz="6000"/>
          </a:p>
        </p:txBody>
      </p:sp>
      <p:sp>
        <p:nvSpPr>
          <p:cNvPr id="358" name="Google Shape;358;p42"/>
          <p:cNvSpPr txBox="1"/>
          <p:nvPr>
            <p:ph idx="1" type="body"/>
          </p:nvPr>
        </p:nvSpPr>
        <p:spPr>
          <a:xfrm>
            <a:off x="1373100" y="2943188"/>
            <a:ext cx="5581500" cy="1984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a:t>Do you have any questions?</a:t>
            </a:r>
            <a:endParaRPr b="1"/>
          </a:p>
          <a:p>
            <a:pPr indent="0" lvl="0" marL="0" rtl="0" algn="l">
              <a:spcBef>
                <a:spcPts val="0"/>
              </a:spcBef>
              <a:spcAft>
                <a:spcPts val="0"/>
              </a:spcAft>
              <a:buNone/>
            </a:pPr>
            <a:r>
              <a:t/>
            </a:r>
            <a:endParaRPr sz="1000"/>
          </a:p>
          <a:p>
            <a:pPr indent="0" lvl="0" marL="0" rtl="0" algn="l">
              <a:spcBef>
                <a:spcPts val="0"/>
              </a:spcBef>
              <a:spcAft>
                <a:spcPts val="0"/>
              </a:spcAft>
              <a:buNone/>
            </a:pPr>
            <a:r>
              <a:rPr lang="en"/>
              <a:t>See our project notebooks here: </a:t>
            </a:r>
            <a:r>
              <a:rPr lang="en" u="sng">
                <a:solidFill>
                  <a:schemeClr val="accent3"/>
                </a:solidFill>
                <a:hlinkClick r:id="rId3">
                  <a:extLst>
                    <a:ext uri="{A12FA001-AC4F-418D-AE19-62706E023703}">
                      <ahyp:hlinkClr val="tx"/>
                    </a:ext>
                  </a:extLst>
                </a:hlinkClick>
              </a:rPr>
              <a:t>Google Drive</a:t>
            </a:r>
            <a:endParaRPr>
              <a:solidFill>
                <a:schemeClr val="accent3"/>
              </a:solidFill>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43"/>
          <p:cNvSpPr/>
          <p:nvPr/>
        </p:nvSpPr>
        <p:spPr>
          <a:xfrm>
            <a:off x="4050825" y="1000713"/>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364" name="Google Shape;364;p43"/>
          <p:cNvSpPr txBox="1"/>
          <p:nvPr>
            <p:ph type="title"/>
          </p:nvPr>
        </p:nvSpPr>
        <p:spPr>
          <a:xfrm>
            <a:off x="873350" y="1323588"/>
            <a:ext cx="105519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Contributions</a:t>
            </a:r>
            <a:endParaRPr/>
          </a:p>
        </p:txBody>
      </p:sp>
      <p:sp>
        <p:nvSpPr>
          <p:cNvPr id="365" name="Google Shape;365;p43"/>
          <p:cNvSpPr txBox="1"/>
          <p:nvPr>
            <p:ph idx="2" type="body"/>
          </p:nvPr>
        </p:nvSpPr>
        <p:spPr>
          <a:xfrm>
            <a:off x="873350" y="2585475"/>
            <a:ext cx="9573300" cy="3646800"/>
          </a:xfrm>
          <a:prstGeom prst="rect">
            <a:avLst/>
          </a:prstGeom>
        </p:spPr>
        <p:txBody>
          <a:bodyPr anchorCtr="0" anchor="t" bIns="121900" lIns="121900" spcFirstLastPara="1" rIns="121900" wrap="square" tIns="121900">
            <a:noAutofit/>
          </a:bodyPr>
          <a:lstStyle/>
          <a:p>
            <a:pPr indent="-349250" lvl="0" marL="457200" rtl="0" algn="l">
              <a:lnSpc>
                <a:spcPct val="100000"/>
              </a:lnSpc>
              <a:spcBef>
                <a:spcPts val="0"/>
              </a:spcBef>
              <a:spcAft>
                <a:spcPts val="0"/>
              </a:spcAft>
              <a:buClr>
                <a:schemeClr val="dk1"/>
              </a:buClr>
              <a:buSzPts val="1900"/>
              <a:buChar char="●"/>
            </a:pPr>
            <a:r>
              <a:rPr lang="en">
                <a:solidFill>
                  <a:schemeClr val="dk1"/>
                </a:solidFill>
              </a:rPr>
              <a:t>Akanksha - Initial analysis, data preprocessing, </a:t>
            </a:r>
            <a:r>
              <a:rPr lang="en">
                <a:solidFill>
                  <a:schemeClr val="dk1"/>
                </a:solidFill>
              </a:rPr>
              <a:t>development</a:t>
            </a:r>
            <a:r>
              <a:rPr lang="en">
                <a:solidFill>
                  <a:schemeClr val="dk1"/>
                </a:solidFill>
              </a:rPr>
              <a:t> of base model</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a:solidFill>
                  <a:schemeClr val="dk1"/>
                </a:solidFill>
              </a:rPr>
              <a:t>Alexandra - Advanced model experimentation, presentation design</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a:solidFill>
                  <a:schemeClr val="dk1"/>
                </a:solidFill>
              </a:rPr>
              <a:t>Matthew - Experimentation and conclusions</a:t>
            </a:r>
            <a:endParaRPr>
              <a:solidFill>
                <a:schemeClr val="dk1"/>
              </a:solidFill>
            </a:endParaRPr>
          </a:p>
          <a:p>
            <a:pPr indent="-349250" lvl="0" marL="457200" rtl="0" algn="l">
              <a:lnSpc>
                <a:spcPct val="100000"/>
              </a:lnSpc>
              <a:spcBef>
                <a:spcPts val="0"/>
              </a:spcBef>
              <a:spcAft>
                <a:spcPts val="0"/>
              </a:spcAft>
              <a:buClr>
                <a:schemeClr val="dk1"/>
              </a:buClr>
              <a:buSzPts val="1900"/>
              <a:buChar char="●"/>
            </a:pPr>
            <a:r>
              <a:rPr lang="en">
                <a:solidFill>
                  <a:schemeClr val="dk1"/>
                </a:solidFill>
              </a:rPr>
              <a:t>Maximillian - Data preprocessing and development of baseline model</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p:nvPr/>
        </p:nvSpPr>
        <p:spPr>
          <a:xfrm>
            <a:off x="634485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6" name="Google Shape;146;p19"/>
          <p:cNvSpPr/>
          <p:nvPr/>
        </p:nvSpPr>
        <p:spPr>
          <a:xfrm>
            <a:off x="634485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7" name="Google Shape;147;p19"/>
          <p:cNvSpPr/>
          <p:nvPr/>
        </p:nvSpPr>
        <p:spPr>
          <a:xfrm>
            <a:off x="2157700" y="38149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8" name="Google Shape;148;p19"/>
          <p:cNvSpPr/>
          <p:nvPr/>
        </p:nvSpPr>
        <p:spPr>
          <a:xfrm>
            <a:off x="2157700" y="1833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49" name="Google Shape;149;p19"/>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150" name="Google Shape;150;p19"/>
          <p:cNvSpPr txBox="1"/>
          <p:nvPr>
            <p:ph idx="4" type="title"/>
          </p:nvPr>
        </p:nvSpPr>
        <p:spPr>
          <a:xfrm>
            <a:off x="2993825" y="2046600"/>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Background</a:t>
            </a:r>
            <a:endParaRPr/>
          </a:p>
        </p:txBody>
      </p:sp>
      <p:sp>
        <p:nvSpPr>
          <p:cNvPr id="151" name="Google Shape;151;p19"/>
          <p:cNvSpPr txBox="1"/>
          <p:nvPr>
            <p:ph idx="5" type="title"/>
          </p:nvPr>
        </p:nvSpPr>
        <p:spPr>
          <a:xfrm>
            <a:off x="7332750" y="2046600"/>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Exploratory Data Analysis</a:t>
            </a:r>
            <a:endParaRPr/>
          </a:p>
        </p:txBody>
      </p:sp>
      <p:sp>
        <p:nvSpPr>
          <p:cNvPr id="152" name="Google Shape;152;p19"/>
          <p:cNvSpPr txBox="1"/>
          <p:nvPr>
            <p:ph idx="6" type="title"/>
          </p:nvPr>
        </p:nvSpPr>
        <p:spPr>
          <a:xfrm>
            <a:off x="7332725" y="4065159"/>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Model Development</a:t>
            </a:r>
            <a:endParaRPr/>
          </a:p>
        </p:txBody>
      </p:sp>
      <p:sp>
        <p:nvSpPr>
          <p:cNvPr id="153" name="Google Shape;153;p19"/>
          <p:cNvSpPr txBox="1"/>
          <p:nvPr>
            <p:ph idx="8" type="title"/>
          </p:nvPr>
        </p:nvSpPr>
        <p:spPr>
          <a:xfrm>
            <a:off x="2993825" y="4065075"/>
            <a:ext cx="32946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Data Preprocessing</a:t>
            </a:r>
            <a:endParaRPr/>
          </a:p>
        </p:txBody>
      </p:sp>
      <p:sp>
        <p:nvSpPr>
          <p:cNvPr id="154" name="Google Shape;154;p19"/>
          <p:cNvSpPr/>
          <p:nvPr/>
        </p:nvSpPr>
        <p:spPr>
          <a:xfrm>
            <a:off x="2230050" y="2256638"/>
            <a:ext cx="766461"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01</a:t>
            </a:r>
          </a:p>
        </p:txBody>
      </p:sp>
      <p:sp>
        <p:nvSpPr>
          <p:cNvPr id="155" name="Google Shape;155;p19"/>
          <p:cNvSpPr/>
          <p:nvPr/>
        </p:nvSpPr>
        <p:spPr>
          <a:xfrm>
            <a:off x="6440825" y="2256638"/>
            <a:ext cx="884026" cy="549659"/>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02</a:t>
            </a:r>
          </a:p>
        </p:txBody>
      </p:sp>
      <p:sp>
        <p:nvSpPr>
          <p:cNvPr id="156" name="Google Shape;156;p19"/>
          <p:cNvSpPr/>
          <p:nvPr/>
        </p:nvSpPr>
        <p:spPr>
          <a:xfrm>
            <a:off x="2153850" y="4314038"/>
            <a:ext cx="893187"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03</a:t>
            </a:r>
          </a:p>
        </p:txBody>
      </p:sp>
      <p:sp>
        <p:nvSpPr>
          <p:cNvPr id="157" name="Google Shape;157;p19"/>
          <p:cNvSpPr/>
          <p:nvPr/>
        </p:nvSpPr>
        <p:spPr>
          <a:xfrm>
            <a:off x="6440825" y="4314038"/>
            <a:ext cx="964184" cy="548132"/>
          </a:xfrm>
          <a:prstGeom prst="rect">
            <a:avLst/>
          </a:prstGeom>
        </p:spPr>
        <p:txBody>
          <a:bodyPr>
            <a:prstTxWarp prst="textPlain"/>
          </a:bodyPr>
          <a:lstStyle/>
          <a:p>
            <a:pPr lvl="0" algn="ctr"/>
            <a:r>
              <a:rPr b="0" i="0">
                <a:ln cap="flat" cmpd="sng" w="19050">
                  <a:solidFill>
                    <a:schemeClr val="dk1"/>
                  </a:solidFill>
                  <a:prstDash val="solid"/>
                  <a:round/>
                  <a:headEnd len="sm" w="sm" type="none"/>
                  <a:tailEnd len="sm" w="sm" type="none"/>
                </a:ln>
                <a:noFill/>
                <a:latin typeface="Calistoga"/>
              </a:rPr>
              <a:t>04</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63" name="Google Shape;163;p20"/>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Background</a:t>
            </a:r>
            <a:r>
              <a:rPr lang="en"/>
              <a:t>.</a:t>
            </a:r>
            <a:endParaRPr/>
          </a:p>
        </p:txBody>
      </p:sp>
      <p:sp>
        <p:nvSpPr>
          <p:cNvPr id="164" name="Google Shape;164;p20"/>
          <p:cNvSpPr/>
          <p:nvPr/>
        </p:nvSpPr>
        <p:spPr>
          <a:xfrm>
            <a:off x="5045062" y="1393201"/>
            <a:ext cx="1751077" cy="1275639"/>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01</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p:nvPr/>
        </p:nvSpPr>
        <p:spPr>
          <a:xfrm>
            <a:off x="988825" y="926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70" name="Google Shape;170;p21"/>
          <p:cNvSpPr txBox="1"/>
          <p:nvPr>
            <p:ph type="title"/>
          </p:nvPr>
        </p:nvSpPr>
        <p:spPr>
          <a:xfrm>
            <a:off x="1504925" y="1308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Semiconductor who??</a:t>
            </a:r>
            <a:endParaRPr/>
          </a:p>
        </p:txBody>
      </p:sp>
      <p:sp>
        <p:nvSpPr>
          <p:cNvPr id="171" name="Google Shape;171;p21"/>
          <p:cNvSpPr txBox="1"/>
          <p:nvPr>
            <p:ph idx="1" type="body"/>
          </p:nvPr>
        </p:nvSpPr>
        <p:spPr>
          <a:xfrm>
            <a:off x="1504925" y="2375950"/>
            <a:ext cx="10133100" cy="2488500"/>
          </a:xfrm>
          <a:prstGeom prst="rect">
            <a:avLst/>
          </a:prstGeom>
        </p:spPr>
        <p:txBody>
          <a:bodyPr anchorCtr="0" anchor="t" bIns="121900" lIns="121900" spcFirstLastPara="1" rIns="121900" wrap="square" tIns="121900">
            <a:noAutofit/>
          </a:bodyPr>
          <a:lstStyle/>
          <a:p>
            <a:pPr indent="-330200" lvl="0" marL="457200" rtl="0" algn="l">
              <a:lnSpc>
                <a:spcPct val="200000"/>
              </a:lnSpc>
              <a:spcBef>
                <a:spcPts val="0"/>
              </a:spcBef>
              <a:spcAft>
                <a:spcPts val="0"/>
              </a:spcAft>
              <a:buSzPts val="1600"/>
              <a:buChar char="●"/>
            </a:pPr>
            <a:r>
              <a:rPr lang="en" sz="1600"/>
              <a:t>Significance of semiconductor industry</a:t>
            </a:r>
            <a:endParaRPr sz="1600"/>
          </a:p>
          <a:p>
            <a:pPr indent="-330200" lvl="0" marL="457200" rtl="0" algn="l">
              <a:lnSpc>
                <a:spcPct val="200000"/>
              </a:lnSpc>
              <a:spcBef>
                <a:spcPts val="0"/>
              </a:spcBef>
              <a:spcAft>
                <a:spcPts val="0"/>
              </a:spcAft>
              <a:buSzPts val="1600"/>
              <a:buChar char="●"/>
            </a:pPr>
            <a:r>
              <a:rPr lang="en" sz="1600"/>
              <a:t>Advancement in AI and machine learning</a:t>
            </a:r>
            <a:endParaRPr sz="1600"/>
          </a:p>
          <a:p>
            <a:pPr indent="-330200" lvl="0" marL="457200" rtl="0" algn="l">
              <a:lnSpc>
                <a:spcPct val="200000"/>
              </a:lnSpc>
              <a:spcBef>
                <a:spcPts val="0"/>
              </a:spcBef>
              <a:spcAft>
                <a:spcPts val="0"/>
              </a:spcAft>
              <a:buSzPts val="1600"/>
              <a:buChar char="●"/>
            </a:pPr>
            <a:r>
              <a:rPr lang="en" sz="1600"/>
              <a:t>Importance of </a:t>
            </a:r>
            <a:r>
              <a:rPr lang="en" sz="1600"/>
              <a:t>High</a:t>
            </a:r>
            <a:r>
              <a:rPr lang="en" sz="1600"/>
              <a:t>-Quality Chips and Chiplets</a:t>
            </a:r>
            <a:endParaRPr sz="1600"/>
          </a:p>
          <a:p>
            <a:pPr indent="-330200" lvl="0" marL="457200" rtl="0" algn="l">
              <a:lnSpc>
                <a:spcPct val="200000"/>
              </a:lnSpc>
              <a:spcBef>
                <a:spcPts val="0"/>
              </a:spcBef>
              <a:spcAft>
                <a:spcPts val="0"/>
              </a:spcAft>
              <a:buSzPts val="1600"/>
              <a:buChar char="●"/>
            </a:pPr>
            <a:r>
              <a:rPr lang="en" sz="1600"/>
              <a:t>Challenge of maintaining cleanliness in wafer processing and its impact to final quality</a:t>
            </a:r>
            <a:endParaRPr sz="1600"/>
          </a:p>
          <a:p>
            <a:pPr indent="0" lvl="0" marL="457200" rtl="0" algn="l">
              <a:lnSpc>
                <a:spcPct val="200000"/>
              </a:lnSpc>
              <a:spcBef>
                <a:spcPts val="0"/>
              </a:spcBef>
              <a:spcAft>
                <a:spcPts val="0"/>
              </a:spcAft>
              <a:buNone/>
            </a:pPr>
            <a:r>
              <a:t/>
            </a:r>
            <a:endParaRPr sz="1600"/>
          </a:p>
        </p:txBody>
      </p:sp>
      <p:pic>
        <p:nvPicPr>
          <p:cNvPr id="172" name="Google Shape;172;p21"/>
          <p:cNvPicPr preferRelativeResize="0"/>
          <p:nvPr/>
        </p:nvPicPr>
        <p:blipFill>
          <a:blip r:embed="rId3">
            <a:alphaModFix/>
          </a:blip>
          <a:stretch>
            <a:fillRect/>
          </a:stretch>
        </p:blipFill>
        <p:spPr>
          <a:xfrm>
            <a:off x="1188525" y="4615825"/>
            <a:ext cx="2755555" cy="1688750"/>
          </a:xfrm>
          <a:prstGeom prst="rect">
            <a:avLst/>
          </a:prstGeom>
          <a:noFill/>
          <a:ln cap="flat" cmpd="sng" w="28575">
            <a:solidFill>
              <a:schemeClr val="dk2"/>
            </a:solidFill>
            <a:prstDash val="solid"/>
            <a:round/>
            <a:headEnd len="sm" w="sm" type="none"/>
            <a:tailEnd len="sm" w="sm" type="none"/>
          </a:ln>
        </p:spPr>
      </p:pic>
      <p:pic>
        <p:nvPicPr>
          <p:cNvPr id="173" name="Google Shape;173;p21"/>
          <p:cNvPicPr preferRelativeResize="0"/>
          <p:nvPr/>
        </p:nvPicPr>
        <p:blipFill>
          <a:blip r:embed="rId4">
            <a:alphaModFix/>
          </a:blip>
          <a:stretch>
            <a:fillRect/>
          </a:stretch>
        </p:blipFill>
        <p:spPr>
          <a:xfrm>
            <a:off x="7649874" y="555825"/>
            <a:ext cx="2506450" cy="2004250"/>
          </a:xfrm>
          <a:prstGeom prst="rect">
            <a:avLst/>
          </a:prstGeom>
          <a:noFill/>
          <a:ln>
            <a:noFill/>
          </a:ln>
        </p:spPr>
      </p:pic>
      <p:pic>
        <p:nvPicPr>
          <p:cNvPr id="174" name="Google Shape;174;p21"/>
          <p:cNvPicPr preferRelativeResize="0"/>
          <p:nvPr/>
        </p:nvPicPr>
        <p:blipFill>
          <a:blip r:embed="rId5">
            <a:alphaModFix/>
          </a:blip>
          <a:stretch>
            <a:fillRect/>
          </a:stretch>
        </p:blipFill>
        <p:spPr>
          <a:xfrm>
            <a:off x="6231300" y="2665500"/>
            <a:ext cx="763500" cy="763500"/>
          </a:xfrm>
          <a:prstGeom prst="rect">
            <a:avLst/>
          </a:prstGeom>
          <a:noFill/>
          <a:ln>
            <a:noFill/>
          </a:ln>
        </p:spPr>
      </p:pic>
      <p:pic>
        <p:nvPicPr>
          <p:cNvPr id="175" name="Google Shape;175;p21"/>
          <p:cNvPicPr preferRelativeResize="0"/>
          <p:nvPr/>
        </p:nvPicPr>
        <p:blipFill>
          <a:blip r:embed="rId6">
            <a:alphaModFix/>
          </a:blip>
          <a:stretch>
            <a:fillRect/>
          </a:stretch>
        </p:blipFill>
        <p:spPr>
          <a:xfrm>
            <a:off x="9185400" y="4614375"/>
            <a:ext cx="1422125" cy="1691640"/>
          </a:xfrm>
          <a:prstGeom prst="rect">
            <a:avLst/>
          </a:prstGeom>
          <a:noFill/>
          <a:ln cap="flat" cmpd="sng" w="28575">
            <a:solidFill>
              <a:schemeClr val="dk2"/>
            </a:solidFill>
            <a:prstDash val="solid"/>
            <a:round/>
            <a:headEnd len="sm" w="sm" type="none"/>
            <a:tailEnd len="sm" w="sm" type="none"/>
          </a:ln>
        </p:spPr>
      </p:pic>
      <p:pic>
        <p:nvPicPr>
          <p:cNvPr id="176" name="Google Shape;176;p21"/>
          <p:cNvPicPr preferRelativeResize="0"/>
          <p:nvPr/>
        </p:nvPicPr>
        <p:blipFill>
          <a:blip r:embed="rId7">
            <a:alphaModFix/>
          </a:blip>
          <a:stretch>
            <a:fillRect/>
          </a:stretch>
        </p:blipFill>
        <p:spPr>
          <a:xfrm>
            <a:off x="4600799" y="4648600"/>
            <a:ext cx="1630490" cy="1019062"/>
          </a:xfrm>
          <a:prstGeom prst="rect">
            <a:avLst/>
          </a:prstGeom>
          <a:noFill/>
          <a:ln>
            <a:noFill/>
          </a:ln>
        </p:spPr>
      </p:pic>
      <p:pic>
        <p:nvPicPr>
          <p:cNvPr id="177" name="Google Shape;177;p21"/>
          <p:cNvPicPr preferRelativeResize="0"/>
          <p:nvPr/>
        </p:nvPicPr>
        <p:blipFill>
          <a:blip r:embed="rId8">
            <a:alphaModFix/>
          </a:blip>
          <a:stretch>
            <a:fillRect/>
          </a:stretch>
        </p:blipFill>
        <p:spPr>
          <a:xfrm>
            <a:off x="6359530" y="4526924"/>
            <a:ext cx="2242021" cy="1262400"/>
          </a:xfrm>
          <a:prstGeom prst="rect">
            <a:avLst/>
          </a:prstGeom>
          <a:noFill/>
          <a:ln>
            <a:noFill/>
          </a:ln>
        </p:spPr>
      </p:pic>
      <p:pic>
        <p:nvPicPr>
          <p:cNvPr id="178" name="Google Shape;178;p21"/>
          <p:cNvPicPr preferRelativeResize="0"/>
          <p:nvPr/>
        </p:nvPicPr>
        <p:blipFill>
          <a:blip r:embed="rId9">
            <a:alphaModFix/>
          </a:blip>
          <a:stretch>
            <a:fillRect/>
          </a:stretch>
        </p:blipFill>
        <p:spPr>
          <a:xfrm>
            <a:off x="5732400" y="5467562"/>
            <a:ext cx="1262400" cy="8370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p:nvPr/>
        </p:nvSpPr>
        <p:spPr>
          <a:xfrm>
            <a:off x="988825" y="926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84" name="Google Shape;184;p22"/>
          <p:cNvSpPr txBox="1"/>
          <p:nvPr>
            <p:ph type="title"/>
          </p:nvPr>
        </p:nvSpPr>
        <p:spPr>
          <a:xfrm>
            <a:off x="1504925" y="1308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Current Solutions and Challenges!</a:t>
            </a:r>
            <a:endParaRPr/>
          </a:p>
        </p:txBody>
      </p:sp>
      <p:sp>
        <p:nvSpPr>
          <p:cNvPr id="185" name="Google Shape;185;p22"/>
          <p:cNvSpPr txBox="1"/>
          <p:nvPr>
            <p:ph idx="1" type="body"/>
          </p:nvPr>
        </p:nvSpPr>
        <p:spPr>
          <a:xfrm>
            <a:off x="1504925" y="2375950"/>
            <a:ext cx="10133100" cy="2488500"/>
          </a:xfrm>
          <a:prstGeom prst="rect">
            <a:avLst/>
          </a:prstGeom>
        </p:spPr>
        <p:txBody>
          <a:bodyPr anchorCtr="0" anchor="t" bIns="121900" lIns="121900" spcFirstLastPara="1" rIns="121900" wrap="square" tIns="121900">
            <a:noAutofit/>
          </a:bodyPr>
          <a:lstStyle/>
          <a:p>
            <a:pPr indent="-330200" lvl="0" marL="457200" rtl="0" algn="l">
              <a:lnSpc>
                <a:spcPct val="200000"/>
              </a:lnSpc>
              <a:spcBef>
                <a:spcPts val="0"/>
              </a:spcBef>
              <a:spcAft>
                <a:spcPts val="0"/>
              </a:spcAft>
              <a:buSzPts val="1600"/>
              <a:buChar char="●"/>
            </a:pPr>
            <a:r>
              <a:rPr lang="en" sz="1600"/>
              <a:t>Manual identification of particle patterns</a:t>
            </a:r>
            <a:endParaRPr sz="1600"/>
          </a:p>
          <a:p>
            <a:pPr indent="-330200" lvl="0" marL="457200" rtl="0" algn="l">
              <a:lnSpc>
                <a:spcPct val="200000"/>
              </a:lnSpc>
              <a:spcBef>
                <a:spcPts val="0"/>
              </a:spcBef>
              <a:spcAft>
                <a:spcPts val="0"/>
              </a:spcAft>
              <a:buSzPts val="1600"/>
              <a:buChar char="●"/>
            </a:pPr>
            <a:r>
              <a:rPr lang="en" sz="1600"/>
              <a:t>Delayed detection and response</a:t>
            </a:r>
            <a:endParaRPr sz="1600"/>
          </a:p>
          <a:p>
            <a:pPr indent="-330200" lvl="0" marL="457200" rtl="0" algn="l">
              <a:lnSpc>
                <a:spcPct val="200000"/>
              </a:lnSpc>
              <a:spcBef>
                <a:spcPts val="0"/>
              </a:spcBef>
              <a:spcAft>
                <a:spcPts val="0"/>
              </a:spcAft>
              <a:buSzPts val="1600"/>
              <a:buChar char="●"/>
            </a:pPr>
            <a:r>
              <a:rPr lang="en" sz="1600"/>
              <a:t>Impact on production wafers</a:t>
            </a:r>
            <a:endParaRPr sz="1600"/>
          </a:p>
          <a:p>
            <a:pPr indent="0" lvl="0" marL="457200" rtl="0" algn="l">
              <a:lnSpc>
                <a:spcPct val="200000"/>
              </a:lnSpc>
              <a:spcBef>
                <a:spcPts val="0"/>
              </a:spcBef>
              <a:spcAft>
                <a:spcPts val="0"/>
              </a:spcAft>
              <a:buNone/>
            </a:pPr>
            <a:r>
              <a:t/>
            </a:r>
            <a:endParaRPr sz="1600"/>
          </a:p>
        </p:txBody>
      </p:sp>
      <p:pic>
        <p:nvPicPr>
          <p:cNvPr id="186" name="Google Shape;186;p22"/>
          <p:cNvPicPr preferRelativeResize="0"/>
          <p:nvPr/>
        </p:nvPicPr>
        <p:blipFill>
          <a:blip r:embed="rId3">
            <a:alphaModFix/>
          </a:blip>
          <a:stretch>
            <a:fillRect/>
          </a:stretch>
        </p:blipFill>
        <p:spPr>
          <a:xfrm>
            <a:off x="8828000" y="4302988"/>
            <a:ext cx="2286000" cy="1688750"/>
          </a:xfrm>
          <a:prstGeom prst="rect">
            <a:avLst/>
          </a:prstGeom>
          <a:noFill/>
          <a:ln cap="flat" cmpd="sng" w="28575">
            <a:solidFill>
              <a:schemeClr val="dk2"/>
            </a:solidFill>
            <a:prstDash val="solid"/>
            <a:round/>
            <a:headEnd len="sm" w="sm" type="none"/>
            <a:tailEnd len="sm" w="sm" type="none"/>
          </a:ln>
        </p:spPr>
      </p:pic>
      <p:pic>
        <p:nvPicPr>
          <p:cNvPr id="187" name="Google Shape;187;p22"/>
          <p:cNvPicPr preferRelativeResize="0"/>
          <p:nvPr/>
        </p:nvPicPr>
        <p:blipFill>
          <a:blip r:embed="rId4">
            <a:alphaModFix/>
          </a:blip>
          <a:stretch>
            <a:fillRect/>
          </a:stretch>
        </p:blipFill>
        <p:spPr>
          <a:xfrm>
            <a:off x="5151242" y="4302987"/>
            <a:ext cx="3002224" cy="1688751"/>
          </a:xfrm>
          <a:prstGeom prst="rect">
            <a:avLst/>
          </a:prstGeom>
          <a:noFill/>
          <a:ln cap="flat" cmpd="sng" w="28575">
            <a:solidFill>
              <a:schemeClr val="dk2"/>
            </a:solidFill>
            <a:prstDash val="solid"/>
            <a:round/>
            <a:headEnd len="sm" w="sm" type="none"/>
            <a:tailEnd len="sm" w="sm" type="none"/>
          </a:ln>
        </p:spPr>
      </p:pic>
      <p:pic>
        <p:nvPicPr>
          <p:cNvPr id="188" name="Google Shape;188;p22"/>
          <p:cNvPicPr preferRelativeResize="0"/>
          <p:nvPr/>
        </p:nvPicPr>
        <p:blipFill>
          <a:blip r:embed="rId5">
            <a:alphaModFix/>
          </a:blip>
          <a:stretch>
            <a:fillRect/>
          </a:stretch>
        </p:blipFill>
        <p:spPr>
          <a:xfrm>
            <a:off x="1504916" y="4357625"/>
            <a:ext cx="2971800" cy="169164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p:nvPr/>
        </p:nvSpPr>
        <p:spPr>
          <a:xfrm>
            <a:off x="988825" y="92673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194" name="Google Shape;194;p23"/>
          <p:cNvSpPr txBox="1"/>
          <p:nvPr>
            <p:ph type="title"/>
          </p:nvPr>
        </p:nvSpPr>
        <p:spPr>
          <a:xfrm>
            <a:off x="1504925" y="1308275"/>
            <a:ext cx="95190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The Data Background.</a:t>
            </a:r>
            <a:endParaRPr/>
          </a:p>
        </p:txBody>
      </p:sp>
      <p:sp>
        <p:nvSpPr>
          <p:cNvPr id="195" name="Google Shape;195;p23"/>
          <p:cNvSpPr txBox="1"/>
          <p:nvPr>
            <p:ph idx="1" type="body"/>
          </p:nvPr>
        </p:nvSpPr>
        <p:spPr>
          <a:xfrm>
            <a:off x="1504925" y="2375950"/>
            <a:ext cx="10133100" cy="2488500"/>
          </a:xfrm>
          <a:prstGeom prst="rect">
            <a:avLst/>
          </a:prstGeom>
        </p:spPr>
        <p:txBody>
          <a:bodyPr anchorCtr="0" anchor="t" bIns="121900" lIns="121900" spcFirstLastPara="1" rIns="121900" wrap="square" tIns="121900">
            <a:noAutofit/>
          </a:bodyPr>
          <a:lstStyle/>
          <a:p>
            <a:pPr indent="-330200" lvl="0" marL="457200" rtl="0" algn="l">
              <a:lnSpc>
                <a:spcPct val="200000"/>
              </a:lnSpc>
              <a:spcBef>
                <a:spcPts val="0"/>
              </a:spcBef>
              <a:spcAft>
                <a:spcPts val="0"/>
              </a:spcAft>
              <a:buSzPts val="1600"/>
              <a:buChar char="●"/>
            </a:pPr>
            <a:r>
              <a:rPr lang="en" sz="1600"/>
              <a:t>Original dataset, WM-811K wafer map, found on </a:t>
            </a:r>
            <a:r>
              <a:rPr lang="en" sz="1600" u="sng">
                <a:solidFill>
                  <a:schemeClr val="accent3"/>
                </a:solidFill>
                <a:hlinkClick r:id="rId3">
                  <a:extLst>
                    <a:ext uri="{A12FA001-AC4F-418D-AE19-62706E023703}">
                      <ahyp:hlinkClr val="tx"/>
                    </a:ext>
                  </a:extLst>
                </a:hlinkClick>
              </a:rPr>
              <a:t>Kaggle.</a:t>
            </a:r>
            <a:endParaRPr sz="1600"/>
          </a:p>
          <a:p>
            <a:pPr indent="-330200" lvl="0" marL="457200" rtl="0" algn="l">
              <a:lnSpc>
                <a:spcPct val="200000"/>
              </a:lnSpc>
              <a:spcBef>
                <a:spcPts val="0"/>
              </a:spcBef>
              <a:spcAft>
                <a:spcPts val="0"/>
              </a:spcAft>
              <a:buSzPts val="1600"/>
              <a:buChar char="●"/>
            </a:pPr>
            <a:r>
              <a:rPr lang="en" sz="1600"/>
              <a:t>Defect types: Center, Donut, Edge-Loc, Edge-Ring, Loc, Random, Scratch, Near-full, and none.</a:t>
            </a:r>
            <a:endParaRPr sz="1600"/>
          </a:p>
          <a:p>
            <a:pPr indent="-330200" lvl="0" marL="457200" rtl="0" algn="l">
              <a:lnSpc>
                <a:spcPct val="200000"/>
              </a:lnSpc>
              <a:spcBef>
                <a:spcPts val="0"/>
              </a:spcBef>
              <a:spcAft>
                <a:spcPts val="0"/>
              </a:spcAft>
              <a:buSzPts val="1600"/>
              <a:buChar char="●"/>
            </a:pPr>
            <a:r>
              <a:rPr lang="en" sz="1600"/>
              <a:t>Labelled data, supervised </a:t>
            </a:r>
            <a:r>
              <a:rPr lang="en" sz="1600"/>
              <a:t>learning: Convolutional Neural Network</a:t>
            </a:r>
            <a:endParaRPr sz="1600"/>
          </a:p>
        </p:txBody>
      </p:sp>
      <p:pic>
        <p:nvPicPr>
          <p:cNvPr id="196" name="Google Shape;196;p23"/>
          <p:cNvPicPr preferRelativeResize="0"/>
          <p:nvPr/>
        </p:nvPicPr>
        <p:blipFill>
          <a:blip r:embed="rId4">
            <a:alphaModFix/>
          </a:blip>
          <a:stretch>
            <a:fillRect/>
          </a:stretch>
        </p:blipFill>
        <p:spPr>
          <a:xfrm>
            <a:off x="7791150" y="4357450"/>
            <a:ext cx="3846880" cy="1688750"/>
          </a:xfrm>
          <a:prstGeom prst="rect">
            <a:avLst/>
          </a:prstGeom>
          <a:noFill/>
          <a:ln>
            <a:noFill/>
          </a:ln>
        </p:spPr>
      </p:pic>
      <p:pic>
        <p:nvPicPr>
          <p:cNvPr id="197" name="Google Shape;197;p23"/>
          <p:cNvPicPr preferRelativeResize="0"/>
          <p:nvPr/>
        </p:nvPicPr>
        <p:blipFill>
          <a:blip r:embed="rId5">
            <a:alphaModFix/>
          </a:blip>
          <a:stretch>
            <a:fillRect/>
          </a:stretch>
        </p:blipFill>
        <p:spPr>
          <a:xfrm>
            <a:off x="988826" y="4570625"/>
            <a:ext cx="2524800" cy="1262400"/>
          </a:xfrm>
          <a:prstGeom prst="rect">
            <a:avLst/>
          </a:prstGeom>
          <a:noFill/>
          <a:ln>
            <a:noFill/>
          </a:ln>
        </p:spPr>
      </p:pic>
      <p:pic>
        <p:nvPicPr>
          <p:cNvPr id="198" name="Google Shape;198;p23"/>
          <p:cNvPicPr preferRelativeResize="0"/>
          <p:nvPr/>
        </p:nvPicPr>
        <p:blipFill>
          <a:blip r:embed="rId6">
            <a:alphaModFix/>
          </a:blip>
          <a:stretch>
            <a:fillRect/>
          </a:stretch>
        </p:blipFill>
        <p:spPr>
          <a:xfrm>
            <a:off x="3634375" y="4013913"/>
            <a:ext cx="3846875" cy="26455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5136038" y="1103532"/>
            <a:ext cx="2010900" cy="20106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04" name="Google Shape;204;p24"/>
          <p:cNvSpPr txBox="1"/>
          <p:nvPr>
            <p:ph type="title"/>
          </p:nvPr>
        </p:nvSpPr>
        <p:spPr>
          <a:xfrm>
            <a:off x="589400" y="3373900"/>
            <a:ext cx="11104200" cy="12756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Exploratory Data Analysis</a:t>
            </a:r>
            <a:r>
              <a:rPr lang="en"/>
              <a:t>.</a:t>
            </a:r>
            <a:endParaRPr/>
          </a:p>
        </p:txBody>
      </p:sp>
      <p:sp>
        <p:nvSpPr>
          <p:cNvPr id="205" name="Google Shape;205;p24"/>
          <p:cNvSpPr/>
          <p:nvPr/>
        </p:nvSpPr>
        <p:spPr>
          <a:xfrm>
            <a:off x="5045062" y="1393201"/>
            <a:ext cx="2039017" cy="1297402"/>
          </a:xfrm>
          <a:prstGeom prst="rect">
            <a:avLst/>
          </a:prstGeom>
        </p:spPr>
        <p:txBody>
          <a:bodyPr>
            <a:prstTxWarp prst="textPlain"/>
          </a:bodyPr>
          <a:lstStyle/>
          <a:p>
            <a:pPr lvl="0" algn="ctr"/>
            <a:r>
              <a:rPr b="1" i="0">
                <a:ln cap="flat" cmpd="sng" w="28575">
                  <a:solidFill>
                    <a:schemeClr val="dk1"/>
                  </a:solidFill>
                  <a:prstDash val="solid"/>
                  <a:round/>
                  <a:headEnd len="sm" w="sm" type="none"/>
                  <a:tailEnd len="sm" w="sm" type="none"/>
                </a:ln>
                <a:noFill/>
                <a:latin typeface="Calistoga"/>
              </a:rPr>
              <a:t>02</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p:nvPr/>
        </p:nvSpPr>
        <p:spPr>
          <a:xfrm>
            <a:off x="1168625" y="1473688"/>
            <a:ext cx="1262400" cy="1262400"/>
          </a:xfrm>
          <a:prstGeom prst="ellipse">
            <a:avLst/>
          </a:prstGeom>
          <a:gradFill>
            <a:gsLst>
              <a:gs pos="0">
                <a:schemeClr val="accent1"/>
              </a:gs>
              <a:gs pos="52999">
                <a:schemeClr val="accent1"/>
              </a:gs>
              <a:gs pos="100000">
                <a:srgbClr val="FFFFFF">
                  <a:alpha val="196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Antic Slab"/>
              <a:ea typeface="Antic Slab"/>
              <a:cs typeface="Antic Slab"/>
              <a:sym typeface="Antic Slab"/>
            </a:endParaRPr>
          </a:p>
        </p:txBody>
      </p:sp>
      <p:sp>
        <p:nvSpPr>
          <p:cNvPr id="211" name="Google Shape;211;p25"/>
          <p:cNvSpPr txBox="1"/>
          <p:nvPr>
            <p:ph type="title"/>
          </p:nvPr>
        </p:nvSpPr>
        <p:spPr>
          <a:xfrm>
            <a:off x="1336425" y="1936900"/>
            <a:ext cx="6414000" cy="799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SzPts val="7000"/>
              <a:buNone/>
            </a:pPr>
            <a:r>
              <a:rPr lang="en"/>
              <a:t>Exploratory Data Analysis</a:t>
            </a:r>
            <a:r>
              <a:rPr lang="en"/>
              <a:t>.</a:t>
            </a:r>
            <a:endParaRPr/>
          </a:p>
        </p:txBody>
      </p:sp>
      <p:sp>
        <p:nvSpPr>
          <p:cNvPr id="212" name="Google Shape;212;p25"/>
          <p:cNvSpPr txBox="1"/>
          <p:nvPr>
            <p:ph idx="4294967295" type="body"/>
          </p:nvPr>
        </p:nvSpPr>
        <p:spPr>
          <a:xfrm>
            <a:off x="1336425" y="2840375"/>
            <a:ext cx="8773200" cy="2062500"/>
          </a:xfrm>
          <a:prstGeom prst="rect">
            <a:avLst/>
          </a:prstGeom>
          <a:noFill/>
          <a:ln>
            <a:noFill/>
          </a:ln>
        </p:spPr>
        <p:txBody>
          <a:bodyPr anchorCtr="0" anchor="t" bIns="121900" lIns="121900" spcFirstLastPara="1" rIns="121900" wrap="square" tIns="121900">
            <a:noAutofit/>
          </a:bodyPr>
          <a:lstStyle/>
          <a:p>
            <a:pPr indent="-349250" lvl="0" marL="457200" rtl="0" algn="l">
              <a:lnSpc>
                <a:spcPct val="200000"/>
              </a:lnSpc>
              <a:spcBef>
                <a:spcPts val="0"/>
              </a:spcBef>
              <a:spcAft>
                <a:spcPts val="0"/>
              </a:spcAft>
              <a:buClr>
                <a:schemeClr val="dk1"/>
              </a:buClr>
              <a:buSzPts val="1900"/>
              <a:buChar char="●"/>
            </a:pPr>
            <a:r>
              <a:rPr lang="en">
                <a:solidFill>
                  <a:schemeClr val="dk1"/>
                </a:solidFill>
              </a:rPr>
              <a:t>811,457 rows by 6 columns</a:t>
            </a:r>
            <a:endParaRPr>
              <a:solidFill>
                <a:schemeClr val="dk1"/>
              </a:solidFill>
            </a:endParaRPr>
          </a:p>
          <a:p>
            <a:pPr indent="-349250" lvl="0" marL="457200" rtl="0" algn="l">
              <a:lnSpc>
                <a:spcPct val="200000"/>
              </a:lnSpc>
              <a:spcBef>
                <a:spcPts val="0"/>
              </a:spcBef>
              <a:spcAft>
                <a:spcPts val="0"/>
              </a:spcAft>
              <a:buClr>
                <a:schemeClr val="dk1"/>
              </a:buClr>
              <a:buSzPts val="1900"/>
              <a:buChar char="●"/>
            </a:pPr>
            <a:r>
              <a:rPr lang="en">
                <a:solidFill>
                  <a:schemeClr val="dk1"/>
                </a:solidFill>
              </a:rPr>
              <a:t>Column Names: </a:t>
            </a:r>
            <a:endParaRPr>
              <a:solidFill>
                <a:schemeClr val="dk1"/>
              </a:solidFill>
            </a:endParaRPr>
          </a:p>
          <a:p>
            <a:pPr indent="-349250" lvl="1" marL="914400" rtl="0" algn="l">
              <a:lnSpc>
                <a:spcPct val="200000"/>
              </a:lnSpc>
              <a:spcBef>
                <a:spcPts val="0"/>
              </a:spcBef>
              <a:spcAft>
                <a:spcPts val="0"/>
              </a:spcAft>
              <a:buClr>
                <a:schemeClr val="dk1"/>
              </a:buClr>
              <a:buSzPts val="1900"/>
              <a:buChar char="○"/>
            </a:pPr>
            <a:r>
              <a:rPr lang="en">
                <a:solidFill>
                  <a:schemeClr val="dk1"/>
                </a:solidFill>
              </a:rPr>
              <a:t>waferMap, dieSize, lotName, waferIndex, trainTestLabel, failureType</a:t>
            </a:r>
            <a:endParaRPr>
              <a:solidFill>
                <a:schemeClr val="dk1"/>
              </a:solidFill>
            </a:endParaRPr>
          </a:p>
        </p:txBody>
      </p:sp>
      <p:cxnSp>
        <p:nvCxnSpPr>
          <p:cNvPr id="213" name="Google Shape;213;p25"/>
          <p:cNvCxnSpPr/>
          <p:nvPr/>
        </p:nvCxnSpPr>
        <p:spPr>
          <a:xfrm>
            <a:off x="492700" y="362700"/>
            <a:ext cx="0" cy="6132600"/>
          </a:xfrm>
          <a:prstGeom prst="straightConnector1">
            <a:avLst/>
          </a:prstGeom>
          <a:noFill/>
          <a:ln cap="rnd" cmpd="sng" w="19050">
            <a:solidFill>
              <a:schemeClr val="dk1"/>
            </a:solidFill>
            <a:prstDash val="solid"/>
            <a:round/>
            <a:headEnd len="med" w="med" type="none"/>
            <a:tailEnd len="med" w="med" type="none"/>
          </a:ln>
        </p:spPr>
      </p:cxnSp>
      <p:pic>
        <p:nvPicPr>
          <p:cNvPr id="214" name="Google Shape;214;p25"/>
          <p:cNvPicPr preferRelativeResize="0"/>
          <p:nvPr/>
        </p:nvPicPr>
        <p:blipFill>
          <a:blip r:embed="rId3">
            <a:alphaModFix/>
          </a:blip>
          <a:stretch>
            <a:fillRect/>
          </a:stretch>
        </p:blipFill>
        <p:spPr>
          <a:xfrm>
            <a:off x="1850288" y="4559900"/>
            <a:ext cx="7745475" cy="19354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F1F1E9"/>
      </a:lt1>
      <a:dk2>
        <a:srgbClr val="000000"/>
      </a:dk2>
      <a:lt2>
        <a:srgbClr val="EEEEEE"/>
      </a:lt2>
      <a:accent1>
        <a:srgbClr val="FFD966"/>
      </a:accent1>
      <a:accent2>
        <a:srgbClr val="7B95A5"/>
      </a:accent2>
      <a:accent3>
        <a:srgbClr val="25566E"/>
      </a:accent3>
      <a:accent4>
        <a:srgbClr val="587C8E"/>
      </a:accent4>
      <a:accent5>
        <a:srgbClr val="DBA274"/>
      </a:accent5>
      <a:accent6>
        <a:srgbClr val="C26A59"/>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